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44" r:id="rId4"/>
  </p:sldMasterIdLst>
  <p:notesMasterIdLst>
    <p:notesMasterId r:id="rId31"/>
  </p:notesMasterIdLst>
  <p:sldIdLst>
    <p:sldId id="315" r:id="rId5"/>
    <p:sldId id="397" r:id="rId6"/>
    <p:sldId id="326" r:id="rId7"/>
    <p:sldId id="343" r:id="rId8"/>
    <p:sldId id="396" r:id="rId9"/>
    <p:sldId id="344" r:id="rId10"/>
    <p:sldId id="345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54" r:id="rId22"/>
    <p:sldId id="410" r:id="rId23"/>
    <p:sldId id="411" r:id="rId24"/>
    <p:sldId id="412" r:id="rId25"/>
    <p:sldId id="414" r:id="rId26"/>
    <p:sldId id="413" r:id="rId27"/>
    <p:sldId id="353" r:id="rId28"/>
    <p:sldId id="395" r:id="rId29"/>
    <p:sldId id="335" r:id="rId30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0985" autoAdjust="0"/>
  </p:normalViewPr>
  <p:slideViewPr>
    <p:cSldViewPr>
      <p:cViewPr varScale="1">
        <p:scale>
          <a:sx n="71" d="100"/>
          <a:sy n="71" d="100"/>
        </p:scale>
        <p:origin x="15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7BF4A78C-0772-4A99-BBDD-130326287BFA}" type="datetimeFigureOut">
              <a:rPr lang="cs-CZ" smtClean="0"/>
              <a:pPr/>
              <a:t>1.3.2021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262" y="4686223"/>
            <a:ext cx="5389240" cy="4440077"/>
          </a:xfrm>
          <a:prstGeom prst="rect">
            <a:avLst/>
          </a:prstGeom>
        </p:spPr>
        <p:txBody>
          <a:bodyPr vert="horz" lIns="90763" tIns="45382" rIns="90763" bIns="45382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78CA32AE-6868-4988-8653-AC0E6CE82C8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8336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en-US" smtClean="0"/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3A334FD-316C-4FF5-B6C6-7664039D0A6D}" type="slidenum">
              <a:rPr lang="en-US" altLang="en-US" smtClean="0">
                <a:latin typeface="Calibri" pitchFamily="34" charset="0"/>
              </a:rPr>
              <a:pPr/>
              <a:t>26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47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07DC-7CAC-462B-BF9A-C140CA6D3510}" type="datetimeFigureOut">
              <a:rPr lang="cs-CZ" smtClean="0"/>
              <a:pPr/>
              <a:t>1.3.2021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8141-BF9C-4698-AA7E-275E9FCA576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07DC-7CAC-462B-BF9A-C140CA6D3510}" type="datetimeFigureOut">
              <a:rPr lang="cs-CZ" smtClean="0"/>
              <a:pPr/>
              <a:t>1.3.2021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8141-BF9C-4698-AA7E-275E9FCA576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07DC-7CAC-462B-BF9A-C140CA6D3510}" type="datetimeFigureOut">
              <a:rPr lang="cs-CZ" smtClean="0"/>
              <a:pPr/>
              <a:t>1.3.2021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8141-BF9C-4698-AA7E-275E9FCA576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4186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157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46605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6351588"/>
            <a:ext cx="9144000" cy="287337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1800" smtClean="0">
              <a:solidFill>
                <a:srgbClr val="000066"/>
              </a:solidFill>
            </a:endParaRPr>
          </a:p>
        </p:txBody>
      </p:sp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0" y="6064250"/>
            <a:ext cx="9144000" cy="287338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1800" smtClean="0">
              <a:solidFill>
                <a:srgbClr val="000066"/>
              </a:solidFill>
            </a:endParaRPr>
          </a:p>
        </p:txBody>
      </p:sp>
      <p:pic>
        <p:nvPicPr>
          <p:cNvPr id="4" name="Picture 15" descr="Grb-Srbija_20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6067425"/>
            <a:ext cx="466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54021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6351588"/>
            <a:ext cx="9144000" cy="287337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1800" smtClean="0">
              <a:solidFill>
                <a:srgbClr val="000066"/>
              </a:solidFill>
            </a:endParaRPr>
          </a:p>
        </p:txBody>
      </p:sp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0" y="6064250"/>
            <a:ext cx="9144000" cy="287338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1800" smtClean="0">
              <a:solidFill>
                <a:srgbClr val="000066"/>
              </a:solidFill>
            </a:endParaRPr>
          </a:p>
        </p:txBody>
      </p:sp>
      <p:pic>
        <p:nvPicPr>
          <p:cNvPr id="4" name="Picture 15" descr="Grb-Srbija_20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6067425"/>
            <a:ext cx="466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54021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6351588"/>
            <a:ext cx="9144000" cy="287337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1800" smtClean="0">
              <a:solidFill>
                <a:srgbClr val="000066"/>
              </a:solidFill>
            </a:endParaRPr>
          </a:p>
        </p:txBody>
      </p:sp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0" y="6064250"/>
            <a:ext cx="9144000" cy="287338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1800" smtClean="0">
              <a:solidFill>
                <a:srgbClr val="000066"/>
              </a:solidFill>
            </a:endParaRPr>
          </a:p>
        </p:txBody>
      </p:sp>
      <p:pic>
        <p:nvPicPr>
          <p:cNvPr id="4" name="Picture 15" descr="Grb-Srbija_20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6067425"/>
            <a:ext cx="466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54021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6351588"/>
            <a:ext cx="9144000" cy="287337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1800" smtClean="0">
              <a:solidFill>
                <a:srgbClr val="000066"/>
              </a:solidFill>
            </a:endParaRPr>
          </a:p>
        </p:txBody>
      </p:sp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0" y="6064250"/>
            <a:ext cx="9144000" cy="287338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1800" smtClean="0">
              <a:solidFill>
                <a:srgbClr val="000066"/>
              </a:solidFill>
            </a:endParaRPr>
          </a:p>
        </p:txBody>
      </p:sp>
      <p:pic>
        <p:nvPicPr>
          <p:cNvPr id="4" name="Picture 15" descr="Grb-Srbija_20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6067425"/>
            <a:ext cx="466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54021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6351588"/>
            <a:ext cx="9144000" cy="287337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1800" smtClean="0">
              <a:solidFill>
                <a:srgbClr val="000066"/>
              </a:solidFill>
            </a:endParaRPr>
          </a:p>
        </p:txBody>
      </p:sp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0" y="6064250"/>
            <a:ext cx="9144000" cy="287338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1800" smtClean="0">
              <a:solidFill>
                <a:srgbClr val="000066"/>
              </a:solidFill>
            </a:endParaRPr>
          </a:p>
        </p:txBody>
      </p:sp>
      <p:pic>
        <p:nvPicPr>
          <p:cNvPr id="4" name="Picture 15" descr="Grb-Srbija_20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6067425"/>
            <a:ext cx="466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54021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07DC-7CAC-462B-BF9A-C140CA6D3510}" type="datetimeFigureOut">
              <a:rPr lang="cs-CZ" smtClean="0"/>
              <a:pPr/>
              <a:t>1.3.2021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8141-BF9C-4698-AA7E-275E9FCA576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6351588"/>
            <a:ext cx="9144000" cy="287337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1800" smtClean="0">
              <a:solidFill>
                <a:srgbClr val="000066"/>
              </a:solidFill>
            </a:endParaRPr>
          </a:p>
        </p:txBody>
      </p:sp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0" y="6064250"/>
            <a:ext cx="9144000" cy="287338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1800" smtClean="0">
              <a:solidFill>
                <a:srgbClr val="000066"/>
              </a:solidFill>
            </a:endParaRPr>
          </a:p>
        </p:txBody>
      </p:sp>
      <p:pic>
        <p:nvPicPr>
          <p:cNvPr id="4" name="Picture 15" descr="Grb-Srbija_20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6067425"/>
            <a:ext cx="466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54021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6351588"/>
            <a:ext cx="9144000" cy="287337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1800" smtClean="0">
              <a:solidFill>
                <a:srgbClr val="000066"/>
              </a:solidFill>
            </a:endParaRPr>
          </a:p>
        </p:txBody>
      </p:sp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0" y="6064250"/>
            <a:ext cx="9144000" cy="287338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1800" smtClean="0">
              <a:solidFill>
                <a:srgbClr val="000066"/>
              </a:solidFill>
            </a:endParaRPr>
          </a:p>
        </p:txBody>
      </p:sp>
      <p:pic>
        <p:nvPicPr>
          <p:cNvPr id="4" name="Picture 15" descr="Grb-Srbija_20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6067425"/>
            <a:ext cx="466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54021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6351588"/>
            <a:ext cx="9144000" cy="287337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1800" smtClean="0">
              <a:solidFill>
                <a:srgbClr val="000066"/>
              </a:solidFill>
            </a:endParaRPr>
          </a:p>
        </p:txBody>
      </p:sp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0" y="6064250"/>
            <a:ext cx="9144000" cy="287338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1800" smtClean="0">
              <a:solidFill>
                <a:srgbClr val="000066"/>
              </a:solidFill>
            </a:endParaRPr>
          </a:p>
        </p:txBody>
      </p:sp>
      <p:pic>
        <p:nvPicPr>
          <p:cNvPr id="4" name="Picture 15" descr="Grb-Srbija_20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6067425"/>
            <a:ext cx="466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54021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6351588"/>
            <a:ext cx="9144000" cy="287337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1800" smtClean="0">
              <a:solidFill>
                <a:srgbClr val="000066"/>
              </a:solidFill>
            </a:endParaRPr>
          </a:p>
        </p:txBody>
      </p:sp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0" y="6064250"/>
            <a:ext cx="9144000" cy="287338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1800" smtClean="0">
              <a:solidFill>
                <a:srgbClr val="000066"/>
              </a:solidFill>
            </a:endParaRPr>
          </a:p>
        </p:txBody>
      </p:sp>
      <p:pic>
        <p:nvPicPr>
          <p:cNvPr id="4" name="Picture 15" descr="Grb-Srbija_20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6067425"/>
            <a:ext cx="466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54021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6351588"/>
            <a:ext cx="9144000" cy="287337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1800" smtClean="0">
              <a:solidFill>
                <a:srgbClr val="000066"/>
              </a:solidFill>
            </a:endParaRPr>
          </a:p>
        </p:txBody>
      </p:sp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0" y="6064250"/>
            <a:ext cx="9144000" cy="287338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1800" smtClean="0">
              <a:solidFill>
                <a:srgbClr val="000066"/>
              </a:solidFill>
            </a:endParaRPr>
          </a:p>
        </p:txBody>
      </p:sp>
      <p:pic>
        <p:nvPicPr>
          <p:cNvPr id="4" name="Picture 15" descr="Grb-Srbija_20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6067425"/>
            <a:ext cx="466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54021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6351588"/>
            <a:ext cx="9144000" cy="287337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1800" smtClean="0">
              <a:solidFill>
                <a:srgbClr val="000066"/>
              </a:solidFill>
            </a:endParaRPr>
          </a:p>
        </p:txBody>
      </p:sp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0" y="6064250"/>
            <a:ext cx="9144000" cy="287338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1800" smtClean="0">
              <a:solidFill>
                <a:srgbClr val="000066"/>
              </a:solidFill>
            </a:endParaRPr>
          </a:p>
        </p:txBody>
      </p:sp>
      <p:pic>
        <p:nvPicPr>
          <p:cNvPr id="4" name="Picture 15" descr="Grb-Srbija_20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6067425"/>
            <a:ext cx="466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54021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6351588"/>
            <a:ext cx="9144000" cy="287337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1800" smtClean="0">
              <a:solidFill>
                <a:srgbClr val="000066"/>
              </a:solidFill>
            </a:endParaRPr>
          </a:p>
        </p:txBody>
      </p:sp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0" y="6064250"/>
            <a:ext cx="9144000" cy="287338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1800" smtClean="0">
              <a:solidFill>
                <a:srgbClr val="000066"/>
              </a:solidFill>
            </a:endParaRPr>
          </a:p>
        </p:txBody>
      </p:sp>
      <p:pic>
        <p:nvPicPr>
          <p:cNvPr id="4" name="Picture 15" descr="Grb-Srbija_20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6067425"/>
            <a:ext cx="466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54021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6351588"/>
            <a:ext cx="9144000" cy="287337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1800" smtClean="0">
              <a:solidFill>
                <a:srgbClr val="000066"/>
              </a:solidFill>
            </a:endParaRPr>
          </a:p>
        </p:txBody>
      </p:sp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0" y="6064250"/>
            <a:ext cx="9144000" cy="287338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1800" smtClean="0">
              <a:solidFill>
                <a:srgbClr val="000066"/>
              </a:solidFill>
            </a:endParaRPr>
          </a:p>
        </p:txBody>
      </p:sp>
      <p:pic>
        <p:nvPicPr>
          <p:cNvPr id="4" name="Picture 15" descr="Grb-Srbija_20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6067425"/>
            <a:ext cx="466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54021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6351588"/>
            <a:ext cx="9144000" cy="287337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1800" smtClean="0">
              <a:solidFill>
                <a:srgbClr val="000066"/>
              </a:solidFill>
            </a:endParaRPr>
          </a:p>
        </p:txBody>
      </p:sp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0" y="6064250"/>
            <a:ext cx="9144000" cy="287338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1800" smtClean="0">
              <a:solidFill>
                <a:srgbClr val="000066"/>
              </a:solidFill>
            </a:endParaRPr>
          </a:p>
        </p:txBody>
      </p:sp>
      <p:pic>
        <p:nvPicPr>
          <p:cNvPr id="4" name="Picture 15" descr="Grb-Srbija_20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6067425"/>
            <a:ext cx="466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54021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6351588"/>
            <a:ext cx="9144000" cy="287337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1800" smtClean="0">
              <a:solidFill>
                <a:srgbClr val="000066"/>
              </a:solidFill>
            </a:endParaRPr>
          </a:p>
        </p:txBody>
      </p:sp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0" y="6064250"/>
            <a:ext cx="9144000" cy="287338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1800" smtClean="0">
              <a:solidFill>
                <a:srgbClr val="000066"/>
              </a:solidFill>
            </a:endParaRPr>
          </a:p>
        </p:txBody>
      </p:sp>
      <p:pic>
        <p:nvPicPr>
          <p:cNvPr id="4" name="Picture 15" descr="Grb-Srbija_20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6067425"/>
            <a:ext cx="466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54021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07DC-7CAC-462B-BF9A-C140CA6D3510}" type="datetimeFigureOut">
              <a:rPr lang="cs-CZ" smtClean="0"/>
              <a:pPr/>
              <a:t>1.3.2021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8141-BF9C-4698-AA7E-275E9FCA576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6351588"/>
            <a:ext cx="9144000" cy="287337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1800" smtClean="0">
              <a:solidFill>
                <a:srgbClr val="000066"/>
              </a:solidFill>
            </a:endParaRPr>
          </a:p>
        </p:txBody>
      </p:sp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0" y="6064250"/>
            <a:ext cx="9144000" cy="287338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1800" smtClean="0">
              <a:solidFill>
                <a:srgbClr val="000066"/>
              </a:solidFill>
            </a:endParaRPr>
          </a:p>
        </p:txBody>
      </p:sp>
      <p:pic>
        <p:nvPicPr>
          <p:cNvPr id="4" name="Picture 15" descr="Grb-Srbija_20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6067425"/>
            <a:ext cx="466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54021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6351588"/>
            <a:ext cx="9144000" cy="287337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1800" smtClean="0">
              <a:solidFill>
                <a:srgbClr val="000066"/>
              </a:solidFill>
            </a:endParaRPr>
          </a:p>
        </p:txBody>
      </p:sp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0" y="6064250"/>
            <a:ext cx="9144000" cy="287338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1800" smtClean="0">
              <a:solidFill>
                <a:srgbClr val="000066"/>
              </a:solidFill>
            </a:endParaRPr>
          </a:p>
        </p:txBody>
      </p:sp>
      <p:pic>
        <p:nvPicPr>
          <p:cNvPr id="4" name="Picture 15" descr="Grb-Srbija_20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6067425"/>
            <a:ext cx="466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54021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6351588"/>
            <a:ext cx="9144000" cy="287337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1800" smtClean="0">
              <a:solidFill>
                <a:srgbClr val="000066"/>
              </a:solidFill>
            </a:endParaRPr>
          </a:p>
        </p:txBody>
      </p:sp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0" y="6064250"/>
            <a:ext cx="9144000" cy="287338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1800" smtClean="0">
              <a:solidFill>
                <a:srgbClr val="000066"/>
              </a:solidFill>
            </a:endParaRPr>
          </a:p>
        </p:txBody>
      </p:sp>
      <p:pic>
        <p:nvPicPr>
          <p:cNvPr id="4" name="Picture 15" descr="Grb-Srbija_20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6067425"/>
            <a:ext cx="466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54021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6351588"/>
            <a:ext cx="9144000" cy="287337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1800" smtClean="0">
              <a:solidFill>
                <a:srgbClr val="000066"/>
              </a:solidFill>
            </a:endParaRPr>
          </a:p>
        </p:txBody>
      </p:sp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0" y="6064250"/>
            <a:ext cx="9144000" cy="287338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1800" smtClean="0">
              <a:solidFill>
                <a:srgbClr val="000066"/>
              </a:solidFill>
            </a:endParaRPr>
          </a:p>
        </p:txBody>
      </p:sp>
      <p:pic>
        <p:nvPicPr>
          <p:cNvPr id="4" name="Picture 15" descr="Grb-Srbija_20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6067425"/>
            <a:ext cx="466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54021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6351588"/>
            <a:ext cx="9144000" cy="287337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1800" smtClean="0">
              <a:solidFill>
                <a:srgbClr val="000066"/>
              </a:solidFill>
            </a:endParaRPr>
          </a:p>
        </p:txBody>
      </p:sp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0" y="6064250"/>
            <a:ext cx="9144000" cy="287338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1800" smtClean="0">
              <a:solidFill>
                <a:srgbClr val="000066"/>
              </a:solidFill>
            </a:endParaRPr>
          </a:p>
        </p:txBody>
      </p:sp>
      <p:pic>
        <p:nvPicPr>
          <p:cNvPr id="4" name="Picture 15" descr="Grb-Srbija_20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6067425"/>
            <a:ext cx="466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54021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6351588"/>
            <a:ext cx="9144000" cy="287337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1800" smtClean="0">
              <a:solidFill>
                <a:srgbClr val="000066"/>
              </a:solidFill>
            </a:endParaRPr>
          </a:p>
        </p:txBody>
      </p:sp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0" y="6064250"/>
            <a:ext cx="9144000" cy="287338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sz="1800" smtClean="0">
              <a:solidFill>
                <a:srgbClr val="000066"/>
              </a:solidFill>
            </a:endParaRPr>
          </a:p>
        </p:txBody>
      </p:sp>
      <p:pic>
        <p:nvPicPr>
          <p:cNvPr id="4" name="Picture 15" descr="Grb-Srbija_20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6067425"/>
            <a:ext cx="466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54021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07DC-7CAC-462B-BF9A-C140CA6D3510}" type="datetimeFigureOut">
              <a:rPr lang="cs-CZ" smtClean="0"/>
              <a:pPr/>
              <a:t>1.3.2021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8141-BF9C-4698-AA7E-275E9FCA576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07DC-7CAC-462B-BF9A-C140CA6D3510}" type="datetimeFigureOut">
              <a:rPr lang="cs-CZ" smtClean="0"/>
              <a:pPr/>
              <a:t>1.3.2021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8141-BF9C-4698-AA7E-275E9FCA576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07DC-7CAC-462B-BF9A-C140CA6D3510}" type="datetimeFigureOut">
              <a:rPr lang="cs-CZ" smtClean="0"/>
              <a:pPr/>
              <a:t>1.3.2021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8141-BF9C-4698-AA7E-275E9FCA576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07DC-7CAC-462B-BF9A-C140CA6D3510}" type="datetimeFigureOut">
              <a:rPr lang="cs-CZ" smtClean="0"/>
              <a:pPr/>
              <a:t>1.3.2021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8141-BF9C-4698-AA7E-275E9FCA576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07DC-7CAC-462B-BF9A-C140CA6D3510}" type="datetimeFigureOut">
              <a:rPr lang="cs-CZ" smtClean="0"/>
              <a:pPr/>
              <a:t>1.3.2021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8141-BF9C-4698-AA7E-275E9FCA576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Klepnutím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07DC-7CAC-462B-BF9A-C140CA6D3510}" type="datetimeFigureOut">
              <a:rPr lang="cs-CZ" smtClean="0"/>
              <a:pPr/>
              <a:t>1.3.2021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8141-BF9C-4698-AA7E-275E9FCA576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B0307DC-7CAC-462B-BF9A-C140CA6D3510}" type="datetimeFigureOut">
              <a:rPr lang="cs-CZ" smtClean="0"/>
              <a:pPr/>
              <a:t>1.3.2021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2CB8141-BF9C-4698-AA7E-275E9FCA576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7" r:id="rId12"/>
    <p:sldLayoutId id="2147483760" r:id="rId13"/>
    <p:sldLayoutId id="2147483763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771" r:id="rId21"/>
    <p:sldLayoutId id="2147483772" r:id="rId22"/>
    <p:sldLayoutId id="2147483773" r:id="rId23"/>
    <p:sldLayoutId id="2147483774" r:id="rId24"/>
    <p:sldLayoutId id="2147483775" r:id="rId25"/>
    <p:sldLayoutId id="2147483776" r:id="rId26"/>
    <p:sldLayoutId id="2147483777" r:id="rId27"/>
    <p:sldLayoutId id="2147483778" r:id="rId28"/>
    <p:sldLayoutId id="2147483779" r:id="rId29"/>
    <p:sldLayoutId id="2147483780" r:id="rId30"/>
    <p:sldLayoutId id="2147483781" r:id="rId31"/>
    <p:sldLayoutId id="2147483782" r:id="rId32"/>
    <p:sldLayoutId id="2147483783" r:id="rId33"/>
    <p:sldLayoutId id="2147483784" r:id="rId34"/>
    <p:sldLayoutId id="2147483785" r:id="rId35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r-Latn-RS" b="1" dirty="0" smtClean="0">
                <a:solidFill>
                  <a:srgbClr val="002060"/>
                </a:solidFill>
              </a:rPr>
              <a:t>Podgorica,  5. mart 2021.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200800" cy="3600400"/>
          </a:xfrm>
        </p:spPr>
        <p:txBody>
          <a:bodyPr/>
          <a:lstStyle/>
          <a:p>
            <a:pPr marL="182880" indent="0" algn="ctr">
              <a:buNone/>
            </a:pPr>
            <a:r>
              <a:rPr lang="sr-Latn-R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sr-Latn-R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sr-Latn-R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KONVENCIJI O ZAJEDNIČKOM TRANZITNOM POSTUPKU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520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852488" y="1263650"/>
            <a:ext cx="8291512" cy="4330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0000" lvl="1" eaLnBrk="1" hangingPunct="1">
              <a:buSzPct val="120000"/>
              <a:buFontTx/>
              <a:buBlip>
                <a:blip r:embed="rId2"/>
              </a:buBlip>
              <a:defRPr/>
            </a:pPr>
            <a:r>
              <a:rPr lang="sr-Latn-RS" altLang="en-US" sz="2400" dirty="0">
                <a:solidFill>
                  <a:srgbClr val="002060"/>
                </a:solidFill>
                <a:cs typeface="Arial" pitchFamily="34" charset="0"/>
              </a:rPr>
              <a:t>Roba </a:t>
            </a:r>
            <a:r>
              <a:rPr lang="sr-Latn-RS" altLang="en-US" sz="2400" dirty="0" smtClean="0">
                <a:solidFill>
                  <a:srgbClr val="002060"/>
                </a:solidFill>
                <a:cs typeface="Arial" pitchFamily="34" charset="0"/>
              </a:rPr>
              <a:t>se iz Mađarske </a:t>
            </a:r>
            <a:r>
              <a:rPr lang="sr-Latn-RS" altLang="en-US" sz="2400" dirty="0">
                <a:solidFill>
                  <a:srgbClr val="002060"/>
                </a:solidFill>
                <a:cs typeface="Arial" pitchFamily="34" charset="0"/>
              </a:rPr>
              <a:t>doprema po T2 dokumentu do odredišta u Italiji. U T2 dokumentu su kao tranzitne carinarnice navedene CI Horgoš (ulazna), CI </a:t>
            </a:r>
            <a:r>
              <a:rPr lang="sr-Latn-RS" altLang="en-US" sz="2400" dirty="0" smtClean="0">
                <a:solidFill>
                  <a:srgbClr val="002060"/>
                </a:solidFill>
                <a:cs typeface="Arial" pitchFamily="34" charset="0"/>
              </a:rPr>
              <a:t>Dobrakovo (ulazna) </a:t>
            </a:r>
            <a:r>
              <a:rPr lang="sr-Latn-RS" altLang="en-US" sz="2400" dirty="0">
                <a:solidFill>
                  <a:srgbClr val="002060"/>
                </a:solidFill>
                <a:cs typeface="Arial" pitchFamily="34" charset="0"/>
              </a:rPr>
              <a:t>i carinarnica na ulasku u Italiju. Granične ispostave imaju ulogu tranzitnih carinarnica i evidentiraju prelazak granice.</a:t>
            </a:r>
          </a:p>
          <a:p>
            <a:pPr marL="360000" lvl="1" eaLnBrk="1" hangingPunct="1">
              <a:buSzPct val="120000"/>
              <a:buFontTx/>
              <a:buBlip>
                <a:blip r:embed="rId2"/>
              </a:buBlip>
              <a:defRPr/>
            </a:pPr>
            <a:r>
              <a:rPr lang="sr-Latn-RS" altLang="en-US" sz="2400" dirty="0" smtClean="0">
                <a:solidFill>
                  <a:srgbClr val="002060"/>
                </a:solidFill>
                <a:cs typeface="Arial" pitchFamily="34" charset="0"/>
              </a:rPr>
              <a:t>Roba </a:t>
            </a:r>
            <a:r>
              <a:rPr lang="sr-Latn-RS" altLang="en-US" sz="2400" dirty="0">
                <a:solidFill>
                  <a:srgbClr val="002060"/>
                </a:solidFill>
                <a:cs typeface="Arial" pitchFamily="34" charset="0"/>
              </a:rPr>
              <a:t>se doprema po </a:t>
            </a:r>
            <a:r>
              <a:rPr lang="sr-Latn-RS" altLang="en-US" sz="2400" dirty="0" smtClean="0">
                <a:solidFill>
                  <a:srgbClr val="002060"/>
                </a:solidFill>
                <a:cs typeface="Arial" pitchFamily="34" charset="0"/>
              </a:rPr>
              <a:t>T2L </a:t>
            </a:r>
            <a:r>
              <a:rPr lang="sr-Latn-RS" altLang="en-US" sz="2400" dirty="0">
                <a:solidFill>
                  <a:srgbClr val="002060"/>
                </a:solidFill>
                <a:cs typeface="Arial" pitchFamily="34" charset="0"/>
              </a:rPr>
              <a:t>dokumentu. Na ulazu u RS se otvara </a:t>
            </a:r>
            <a:r>
              <a:rPr lang="sr-Latn-RS" altLang="en-US" sz="2400" dirty="0" smtClean="0">
                <a:solidFill>
                  <a:srgbClr val="002060"/>
                </a:solidFill>
                <a:cs typeface="Arial" pitchFamily="34" charset="0"/>
              </a:rPr>
              <a:t>T1 </a:t>
            </a:r>
            <a:r>
              <a:rPr lang="sr-Latn-RS" altLang="en-US" sz="2400" dirty="0">
                <a:solidFill>
                  <a:srgbClr val="002060"/>
                </a:solidFill>
                <a:cs typeface="Arial" pitchFamily="34" charset="0"/>
              </a:rPr>
              <a:t>dokument do odredišne carinarnice, a to je granična ispostava na izlasku sa carinskog područja </a:t>
            </a:r>
            <a:r>
              <a:rPr lang="sr-Latn-RS" altLang="en-US" sz="2400" dirty="0" smtClean="0">
                <a:solidFill>
                  <a:srgbClr val="002060"/>
                </a:solidFill>
                <a:cs typeface="Arial" pitchFamily="34" charset="0"/>
              </a:rPr>
              <a:t>Crne Gore.</a:t>
            </a:r>
          </a:p>
          <a:p>
            <a:pPr marL="360000" lvl="1" eaLnBrk="1" hangingPunct="1">
              <a:buSzPct val="120000"/>
              <a:buFontTx/>
              <a:buBlip>
                <a:blip r:embed="rId2"/>
              </a:buBlip>
              <a:defRPr/>
            </a:pPr>
            <a:r>
              <a:rPr lang="sr-Latn-RS" altLang="en-US" sz="2400" dirty="0" smtClean="0">
                <a:solidFill>
                  <a:srgbClr val="002060"/>
                </a:solidFill>
                <a:cs typeface="Arial" pitchFamily="34" charset="0"/>
              </a:rPr>
              <a:t>Roba se doprema po T2L dokumentu. Kroz Srbiju i Crnu Goru se sprovodi nacionalni postupak tranzita</a:t>
            </a:r>
          </a:p>
          <a:p>
            <a:pPr marL="360000" lvl="1" eaLnBrk="1" hangingPunct="1">
              <a:buSzPct val="120000"/>
              <a:buFontTx/>
              <a:buBlip>
                <a:blip r:embed="rId2"/>
              </a:buBlip>
              <a:defRPr/>
            </a:pPr>
            <a:endParaRPr lang="sr-Latn-RS" altLang="en-US" sz="24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457200" y="0"/>
            <a:ext cx="8229600" cy="9080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Latn-RS" sz="2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Primer: </a:t>
            </a:r>
            <a:r>
              <a:rPr lang="sr-Latn-RS" altLang="en-US" sz="2800" dirty="0">
                <a:solidFill>
                  <a:srgbClr val="002060"/>
                </a:solidFill>
                <a:cs typeface="Arial" pitchFamily="34" charset="0"/>
              </a:rPr>
              <a:t>Preduzeće iz Italije doprema robu iz Mađarske, pri čemu </a:t>
            </a:r>
            <a:r>
              <a:rPr lang="sr-Latn-RS" altLang="en-US" sz="2800" dirty="0" smtClean="0">
                <a:solidFill>
                  <a:srgbClr val="002060"/>
                </a:solidFill>
                <a:cs typeface="Arial" pitchFamily="34" charset="0"/>
              </a:rPr>
              <a:t>roba prelazi </a:t>
            </a:r>
            <a:r>
              <a:rPr lang="sr-Latn-RS" altLang="en-US" sz="2800" dirty="0">
                <a:solidFill>
                  <a:srgbClr val="002060"/>
                </a:solidFill>
                <a:cs typeface="Arial" pitchFamily="34" charset="0"/>
              </a:rPr>
              <a:t>preko </a:t>
            </a:r>
            <a:r>
              <a:rPr lang="sr-Latn-RS" altLang="en-US" sz="2800" dirty="0" smtClean="0">
                <a:solidFill>
                  <a:srgbClr val="002060"/>
                </a:solidFill>
                <a:cs typeface="Arial" pitchFamily="34" charset="0"/>
              </a:rPr>
              <a:t>Srbije </a:t>
            </a:r>
            <a:r>
              <a:rPr lang="sr-Latn-RS" altLang="en-US" sz="2800" dirty="0">
                <a:solidFill>
                  <a:srgbClr val="002060"/>
                </a:solidFill>
                <a:cs typeface="Arial" pitchFamily="34" charset="0"/>
              </a:rPr>
              <a:t>i </a:t>
            </a:r>
            <a:r>
              <a:rPr lang="sr-Latn-RS" altLang="en-US" sz="2800" dirty="0" smtClean="0">
                <a:solidFill>
                  <a:srgbClr val="002060"/>
                </a:solidFill>
                <a:cs typeface="Arial" pitchFamily="34" charset="0"/>
              </a:rPr>
              <a:t>Crne Gore</a:t>
            </a:r>
            <a:endParaRPr lang="sr-Latn-RS" altLang="en-US" sz="2800" dirty="0">
              <a:solidFill>
                <a:srgbClr val="002060"/>
              </a:solidFill>
              <a:cs typeface="Arial" pitchFamily="34" charset="0"/>
            </a:endParaRPr>
          </a:p>
          <a:p>
            <a:pPr eaLnBrk="1" hangingPunct="1">
              <a:defRPr/>
            </a:pPr>
            <a:endParaRPr lang="el-GR" sz="2800" kern="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619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1341437"/>
            <a:ext cx="8316416" cy="442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358775" lvl="1" eaLnBrk="1" hangingPunct="1">
              <a:buSzPct val="120000"/>
              <a:buFontTx/>
              <a:buBlip>
                <a:blip r:embed="rId2"/>
              </a:buBlip>
            </a:pPr>
            <a:endParaRPr lang="sr-Latn-RS" altLang="en-US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358775" lvl="1" eaLnBrk="1" hangingPunct="1">
              <a:buSzPct val="120000"/>
              <a:buFontTx/>
              <a:buBlip>
                <a:blip r:embed="rId2"/>
              </a:buBlip>
            </a:pPr>
            <a:r>
              <a:rPr lang="sr-Latn-RS" altLang="en-US" sz="2400" dirty="0" smtClean="0">
                <a:solidFill>
                  <a:srgbClr val="002060"/>
                </a:solidFill>
                <a:cs typeface="Arial" pitchFamily="34" charset="0"/>
              </a:rPr>
              <a:t>Roba se doprema po T1 dokumentu do odredišta u Italiji. U T1 dokumentu su kao tranzitne carinarnice navedene CI Horgoš (ulazna), CI Dobrakovo (ulazna) i carinarnica na ulasku u Italiju. Granične ispostave imaju ulogu tranzitnih carinarnica i evidentiraju prelazak granice.</a:t>
            </a:r>
          </a:p>
          <a:p>
            <a:pPr marL="175895" lvl="1" indent="0" eaLnBrk="1" hangingPunct="1">
              <a:buSzPct val="120000"/>
              <a:buNone/>
            </a:pPr>
            <a:endParaRPr lang="sr-Latn-RS" altLang="en-US" sz="24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457200" y="0"/>
            <a:ext cx="8229600" cy="13414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Latn-RS" sz="2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Primer: </a:t>
            </a:r>
            <a:r>
              <a:rPr lang="sr-Latn-RS" altLang="en-US" sz="2800" dirty="0">
                <a:solidFill>
                  <a:srgbClr val="002060"/>
                </a:solidFill>
                <a:cs typeface="Arial" pitchFamily="34" charset="0"/>
              </a:rPr>
              <a:t>Preduzeće iz Italije doprema robu iz Mađarske koja je u Mađarsku stigla iz Amerike</a:t>
            </a:r>
            <a:r>
              <a:rPr lang="sr-Latn-RS" altLang="en-US" sz="2800" dirty="0" smtClean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sr-Latn-RS" altLang="en-US" sz="2800" dirty="0">
                <a:solidFill>
                  <a:srgbClr val="002060"/>
                </a:solidFill>
                <a:cs typeface="Arial" pitchFamily="34" charset="0"/>
              </a:rPr>
              <a:t>pri čemu </a:t>
            </a:r>
            <a:r>
              <a:rPr lang="sr-Latn-RS" altLang="en-US" sz="2800" dirty="0" smtClean="0">
                <a:solidFill>
                  <a:srgbClr val="002060"/>
                </a:solidFill>
                <a:cs typeface="Arial" pitchFamily="34" charset="0"/>
              </a:rPr>
              <a:t>roba prelazi </a:t>
            </a:r>
            <a:r>
              <a:rPr lang="sr-Latn-RS" altLang="en-US" sz="2800" dirty="0">
                <a:solidFill>
                  <a:srgbClr val="002060"/>
                </a:solidFill>
                <a:cs typeface="Arial" pitchFamily="34" charset="0"/>
              </a:rPr>
              <a:t>preko </a:t>
            </a:r>
            <a:r>
              <a:rPr lang="sr-Latn-RS" altLang="en-US" sz="2800" dirty="0" smtClean="0">
                <a:solidFill>
                  <a:srgbClr val="002060"/>
                </a:solidFill>
                <a:cs typeface="Arial" pitchFamily="34" charset="0"/>
              </a:rPr>
              <a:t>Srbije </a:t>
            </a:r>
            <a:r>
              <a:rPr lang="sr-Latn-RS" altLang="en-US" sz="2800" dirty="0">
                <a:solidFill>
                  <a:srgbClr val="002060"/>
                </a:solidFill>
                <a:cs typeface="Arial" pitchFamily="34" charset="0"/>
              </a:rPr>
              <a:t>i </a:t>
            </a:r>
            <a:r>
              <a:rPr lang="sr-Latn-RS" altLang="en-US" sz="2800" dirty="0" smtClean="0">
                <a:solidFill>
                  <a:srgbClr val="002060"/>
                </a:solidFill>
                <a:cs typeface="Arial" pitchFamily="34" charset="0"/>
              </a:rPr>
              <a:t>Crne Gore</a:t>
            </a:r>
            <a:endParaRPr lang="el-GR" sz="2800" kern="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835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1773238"/>
            <a:ext cx="8229600" cy="41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358775" lvl="1" eaLnBrk="1" hangingPunct="1">
              <a:buSzPct val="120000"/>
              <a:buFontTx/>
              <a:buBlip>
                <a:blip r:embed="rId2"/>
              </a:buBlip>
            </a:pPr>
            <a:r>
              <a:rPr lang="en-US" altLang="en-US" sz="2400" dirty="0" err="1" smtClean="0">
                <a:solidFill>
                  <a:srgbClr val="002060"/>
                </a:solidFill>
                <a:cs typeface="Arial" pitchFamily="34" charset="0"/>
              </a:rPr>
              <a:t>Roba</a:t>
            </a:r>
            <a:r>
              <a:rPr lang="en-US" altLang="en-US" sz="2400" dirty="0" smtClean="0">
                <a:solidFill>
                  <a:srgbClr val="002060"/>
                </a:solidFill>
                <a:cs typeface="Arial" pitchFamily="34" charset="0"/>
              </a:rPr>
              <a:t> se </a:t>
            </a:r>
            <a:r>
              <a:rPr lang="en-US" altLang="en-US" sz="2400" dirty="0" err="1" smtClean="0">
                <a:solidFill>
                  <a:srgbClr val="002060"/>
                </a:solidFill>
                <a:cs typeface="Arial" pitchFamily="34" charset="0"/>
              </a:rPr>
              <a:t>izvozno</a:t>
            </a:r>
            <a:r>
              <a:rPr lang="en-US" alt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Arial" pitchFamily="34" charset="0"/>
              </a:rPr>
              <a:t>ocarini</a:t>
            </a:r>
            <a:r>
              <a:rPr lang="en-US" altLang="en-US" sz="2400" dirty="0" smtClean="0">
                <a:solidFill>
                  <a:srgbClr val="002060"/>
                </a:solidFill>
                <a:cs typeface="Arial" pitchFamily="34" charset="0"/>
              </a:rPr>
              <a:t>, a </a:t>
            </a:r>
            <a:r>
              <a:rPr lang="en-US" altLang="en-US" sz="2400" dirty="0" err="1" smtClean="0">
                <a:solidFill>
                  <a:srgbClr val="002060"/>
                </a:solidFill>
                <a:cs typeface="Arial" pitchFamily="34" charset="0"/>
              </a:rPr>
              <a:t>zatim</a:t>
            </a:r>
            <a:r>
              <a:rPr lang="en-US" altLang="en-US" sz="2400" dirty="0" smtClean="0">
                <a:solidFill>
                  <a:srgbClr val="002060"/>
                </a:solidFill>
                <a:cs typeface="Arial" pitchFamily="34" charset="0"/>
              </a:rPr>
              <a:t> se </a:t>
            </a:r>
            <a:r>
              <a:rPr lang="sr-Latn-RS" altLang="en-US" sz="2400" dirty="0" smtClean="0">
                <a:solidFill>
                  <a:srgbClr val="002060"/>
                </a:solidFill>
                <a:cs typeface="Arial" pitchFamily="34" charset="0"/>
              </a:rPr>
              <a:t>otvara</a:t>
            </a:r>
            <a:r>
              <a:rPr lang="en-US" alt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Arial" pitchFamily="34" charset="0"/>
              </a:rPr>
              <a:t>tranzitni</a:t>
            </a:r>
            <a:r>
              <a:rPr lang="en-US" alt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Arial" pitchFamily="34" charset="0"/>
              </a:rPr>
              <a:t>dokument</a:t>
            </a:r>
            <a:r>
              <a:rPr lang="en-US" altLang="en-US" sz="2400" dirty="0" smtClean="0">
                <a:solidFill>
                  <a:srgbClr val="002060"/>
                </a:solidFill>
                <a:cs typeface="Arial" pitchFamily="34" charset="0"/>
              </a:rPr>
              <a:t> T1</a:t>
            </a:r>
            <a:r>
              <a:rPr lang="sr-Latn-RS" altLang="en-US" sz="2400" dirty="0" smtClean="0">
                <a:solidFill>
                  <a:srgbClr val="002060"/>
                </a:solidFill>
                <a:cs typeface="Arial" pitchFamily="34" charset="0"/>
              </a:rPr>
              <a:t> do odredišta u Sloveniji. P</a:t>
            </a:r>
            <a:r>
              <a:rPr lang="en-US" altLang="en-US" sz="2400" dirty="0" err="1" smtClean="0">
                <a:solidFill>
                  <a:srgbClr val="002060"/>
                </a:solidFill>
                <a:cs typeface="Arial" pitchFamily="34" charset="0"/>
              </a:rPr>
              <a:t>otrebn</a:t>
            </a:r>
            <a:r>
              <a:rPr lang="sr-Latn-RS" altLang="en-US" sz="2400" dirty="0" smtClean="0">
                <a:solidFill>
                  <a:srgbClr val="002060"/>
                </a:solidFill>
                <a:cs typeface="Arial" pitchFamily="34" charset="0"/>
              </a:rPr>
              <a:t>a</a:t>
            </a:r>
            <a:r>
              <a:rPr lang="en-US" altLang="en-US" sz="2400" dirty="0" smtClean="0">
                <a:solidFill>
                  <a:srgbClr val="002060"/>
                </a:solidFill>
                <a:cs typeface="Arial" pitchFamily="34" charset="0"/>
              </a:rPr>
              <a:t> je </a:t>
            </a:r>
            <a:r>
              <a:rPr lang="en-US" altLang="en-US" sz="2400" dirty="0" err="1" smtClean="0">
                <a:solidFill>
                  <a:srgbClr val="002060"/>
                </a:solidFill>
                <a:cs typeface="Arial" pitchFamily="34" charset="0"/>
              </a:rPr>
              <a:t>garancij</a:t>
            </a:r>
            <a:r>
              <a:rPr lang="sr-Latn-RS" altLang="en-US" sz="2400" dirty="0" smtClean="0">
                <a:solidFill>
                  <a:srgbClr val="002060"/>
                </a:solidFill>
                <a:cs typeface="Arial" pitchFamily="34" charset="0"/>
              </a:rPr>
              <a:t>a</a:t>
            </a:r>
            <a:r>
              <a:rPr lang="en-US" alt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Arial" pitchFamily="34" charset="0"/>
              </a:rPr>
              <a:t>koja</a:t>
            </a:r>
            <a:r>
              <a:rPr lang="en-US" alt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Arial" pitchFamily="34" charset="0"/>
              </a:rPr>
              <a:t>va</a:t>
            </a:r>
            <a:r>
              <a:rPr lang="sr-Latn-RS" altLang="en-US" sz="2400" dirty="0" smtClean="0">
                <a:solidFill>
                  <a:srgbClr val="002060"/>
                </a:solidFill>
                <a:cs typeface="Arial" pitchFamily="34" charset="0"/>
              </a:rPr>
              <a:t>ž</a:t>
            </a:r>
            <a:r>
              <a:rPr lang="en-US" altLang="en-US" sz="2400" dirty="0" err="1" smtClean="0">
                <a:solidFill>
                  <a:srgbClr val="002060"/>
                </a:solidFill>
                <a:cs typeface="Arial" pitchFamily="34" charset="0"/>
              </a:rPr>
              <a:t>i</a:t>
            </a:r>
            <a:r>
              <a:rPr lang="en-US" alt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Arial" pitchFamily="34" charset="0"/>
              </a:rPr>
              <a:t>za</a:t>
            </a:r>
            <a:r>
              <a:rPr lang="en-US" altLang="en-US" sz="2400" dirty="0" smtClean="0">
                <a:solidFill>
                  <a:srgbClr val="002060"/>
                </a:solidFill>
                <a:cs typeface="Arial" pitchFamily="34" charset="0"/>
              </a:rPr>
              <a:t> EU</a:t>
            </a:r>
            <a:r>
              <a:rPr lang="sr-Latn-RS" altLang="en-US" sz="2400" dirty="0" smtClean="0">
                <a:solidFill>
                  <a:srgbClr val="002060"/>
                </a:solidFill>
                <a:cs typeface="Arial" pitchFamily="34" charset="0"/>
              </a:rPr>
              <a:t> i Srbiju. Izvozna carinarnica je polazna carinarnica u tranzitu. Na izlasku sa carinskog područja Crne Gore ne vrše se carinske formalnosti. Tranzitne carinarnice su na ulasku u Srbiju i EU (Hrvatska-Bajakovo) tu se vrši evidentiranje prelaska granice.  </a:t>
            </a:r>
            <a:endParaRPr lang="en-US" altLang="en-US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358775" lvl="1" eaLnBrk="1" hangingPunct="1">
              <a:buSzPct val="120000"/>
              <a:buFontTx/>
              <a:buBlip>
                <a:blip r:embed="rId2"/>
              </a:buBlip>
            </a:pPr>
            <a:r>
              <a:rPr lang="en-US" altLang="en-US" sz="2400" dirty="0" err="1" smtClean="0">
                <a:solidFill>
                  <a:srgbClr val="002060"/>
                </a:solidFill>
                <a:cs typeface="Arial" pitchFamily="34" charset="0"/>
              </a:rPr>
              <a:t>Roba</a:t>
            </a:r>
            <a:r>
              <a:rPr lang="en-US" altLang="en-US" sz="2400" dirty="0" smtClean="0">
                <a:solidFill>
                  <a:srgbClr val="002060"/>
                </a:solidFill>
                <a:cs typeface="Arial" pitchFamily="34" charset="0"/>
              </a:rPr>
              <a:t> se </a:t>
            </a:r>
            <a:r>
              <a:rPr lang="en-US" altLang="en-US" sz="2400" dirty="0" err="1" smtClean="0">
                <a:solidFill>
                  <a:srgbClr val="002060"/>
                </a:solidFill>
                <a:cs typeface="Arial" pitchFamily="34" charset="0"/>
              </a:rPr>
              <a:t>po</a:t>
            </a:r>
            <a:r>
              <a:rPr lang="en-US" alt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Arial" pitchFamily="34" charset="0"/>
              </a:rPr>
              <a:t>izvoznoj</a:t>
            </a:r>
            <a:r>
              <a:rPr lang="en-US" alt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Arial" pitchFamily="34" charset="0"/>
              </a:rPr>
              <a:t>deklaraciji</a:t>
            </a:r>
            <a:r>
              <a:rPr lang="en-US" alt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Arial" pitchFamily="34" charset="0"/>
              </a:rPr>
              <a:t>doprema</a:t>
            </a:r>
            <a:r>
              <a:rPr lang="en-US" altLang="en-US" sz="2400" dirty="0" smtClean="0">
                <a:solidFill>
                  <a:srgbClr val="002060"/>
                </a:solidFill>
                <a:cs typeface="Arial" pitchFamily="34" charset="0"/>
              </a:rPr>
              <a:t> do </a:t>
            </a:r>
            <a:r>
              <a:rPr lang="sr-Latn-RS" altLang="en-US" sz="2400" dirty="0" smtClean="0">
                <a:solidFill>
                  <a:srgbClr val="002060"/>
                </a:solidFill>
                <a:cs typeface="Arial" pitchFamily="34" charset="0"/>
              </a:rPr>
              <a:t>izlaska iz Crne Gore. Na </a:t>
            </a:r>
            <a:r>
              <a:rPr lang="en-US" altLang="en-US" sz="2400" dirty="0" err="1" smtClean="0">
                <a:solidFill>
                  <a:srgbClr val="002060"/>
                </a:solidFill>
                <a:cs typeface="Arial" pitchFamily="34" charset="0"/>
              </a:rPr>
              <a:t>ulasku</a:t>
            </a:r>
            <a:r>
              <a:rPr lang="en-US" altLang="en-US" sz="2400" dirty="0" smtClean="0">
                <a:solidFill>
                  <a:srgbClr val="002060"/>
                </a:solidFill>
                <a:cs typeface="Arial" pitchFamily="34" charset="0"/>
              </a:rPr>
              <a:t> u </a:t>
            </a:r>
            <a:r>
              <a:rPr lang="sr-Latn-RS" altLang="en-US" sz="2400" dirty="0" smtClean="0">
                <a:solidFill>
                  <a:srgbClr val="002060"/>
                </a:solidFill>
                <a:cs typeface="Arial" pitchFamily="34" charset="0"/>
              </a:rPr>
              <a:t>RS</a:t>
            </a:r>
            <a:r>
              <a:rPr lang="en-US" alt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sr-Latn-RS" altLang="en-US" sz="2400" dirty="0" smtClean="0">
                <a:solidFill>
                  <a:srgbClr val="002060"/>
                </a:solidFill>
                <a:cs typeface="Arial" pitchFamily="34" charset="0"/>
              </a:rPr>
              <a:t>otvara</a:t>
            </a:r>
            <a:r>
              <a:rPr lang="en-US" altLang="en-US" sz="2400" dirty="0" smtClean="0">
                <a:solidFill>
                  <a:srgbClr val="002060"/>
                </a:solidFill>
                <a:cs typeface="Arial" pitchFamily="34" charset="0"/>
              </a:rPr>
              <a:t> se </a:t>
            </a:r>
            <a:r>
              <a:rPr lang="en-US" altLang="en-US" sz="2400" dirty="0" err="1" smtClean="0">
                <a:solidFill>
                  <a:srgbClr val="002060"/>
                </a:solidFill>
                <a:cs typeface="Arial" pitchFamily="34" charset="0"/>
              </a:rPr>
              <a:t>dokument</a:t>
            </a:r>
            <a:r>
              <a:rPr lang="en-US" altLang="en-US" sz="2400" dirty="0" smtClean="0">
                <a:solidFill>
                  <a:srgbClr val="002060"/>
                </a:solidFill>
                <a:cs typeface="Arial" pitchFamily="34" charset="0"/>
              </a:rPr>
              <a:t> T1</a:t>
            </a:r>
            <a:r>
              <a:rPr lang="sr-Latn-RS" altLang="en-US" sz="2400" dirty="0" smtClean="0">
                <a:solidFill>
                  <a:srgbClr val="002060"/>
                </a:solidFill>
                <a:cs typeface="Arial" pitchFamily="34" charset="0"/>
              </a:rPr>
              <a:t> do odredišta u Sloveniji.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457200" y="0"/>
            <a:ext cx="8229600" cy="13414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Latn-RS" sz="2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Primer: </a:t>
            </a:r>
            <a:r>
              <a:rPr lang="sr-Latn-RS" altLang="en-US" sz="2800" dirty="0">
                <a:solidFill>
                  <a:srgbClr val="002060"/>
                </a:solidFill>
                <a:cs typeface="Arial" pitchFamily="34" charset="0"/>
              </a:rPr>
              <a:t>Preduzeće iz </a:t>
            </a:r>
            <a:r>
              <a:rPr lang="sr-Latn-RS" altLang="en-US" sz="2800" dirty="0" smtClean="0">
                <a:solidFill>
                  <a:srgbClr val="002060"/>
                </a:solidFill>
                <a:cs typeface="Arial" pitchFamily="34" charset="0"/>
              </a:rPr>
              <a:t>Crne Gore </a:t>
            </a:r>
            <a:r>
              <a:rPr lang="sr-Latn-RS" altLang="en-US" sz="2800" dirty="0">
                <a:solidFill>
                  <a:srgbClr val="002060"/>
                </a:solidFill>
                <a:cs typeface="Arial" pitchFamily="34" charset="0"/>
              </a:rPr>
              <a:t>izvozi robu u </a:t>
            </a:r>
            <a:r>
              <a:rPr lang="sr-Latn-RS" altLang="en-US" sz="2800" dirty="0" smtClean="0">
                <a:solidFill>
                  <a:srgbClr val="002060"/>
                </a:solidFill>
                <a:cs typeface="Arial" pitchFamily="34" charset="0"/>
              </a:rPr>
              <a:t>Sloveniju pri čemu roba prelazi preko Srbije i Hrvatske</a:t>
            </a:r>
            <a:endParaRPr lang="el-GR" sz="2800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77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1363663"/>
            <a:ext cx="8229600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358775" lvl="1" eaLnBrk="1" hangingPunct="1">
              <a:buSzPct val="120000"/>
              <a:buFontTx/>
              <a:buBlip>
                <a:blip r:embed="rId2"/>
              </a:buBlip>
            </a:pPr>
            <a:r>
              <a:rPr lang="en-US" altLang="en-US" sz="2400" dirty="0" err="1" smtClean="0">
                <a:solidFill>
                  <a:srgbClr val="002060"/>
                </a:solidFill>
                <a:cs typeface="Arial" pitchFamily="34" charset="0"/>
              </a:rPr>
              <a:t>Roba</a:t>
            </a:r>
            <a:r>
              <a:rPr lang="en-US" altLang="en-US" sz="2400" dirty="0" smtClean="0">
                <a:solidFill>
                  <a:srgbClr val="002060"/>
                </a:solidFill>
                <a:cs typeface="Arial" pitchFamily="34" charset="0"/>
              </a:rPr>
              <a:t> se </a:t>
            </a:r>
            <a:r>
              <a:rPr lang="en-US" altLang="en-US" sz="2400" dirty="0" err="1" smtClean="0">
                <a:solidFill>
                  <a:srgbClr val="002060"/>
                </a:solidFill>
                <a:cs typeface="Arial" pitchFamily="34" charset="0"/>
              </a:rPr>
              <a:t>izvozno</a:t>
            </a:r>
            <a:r>
              <a:rPr lang="en-US" alt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Arial" pitchFamily="34" charset="0"/>
              </a:rPr>
              <a:t>ocarini</a:t>
            </a:r>
            <a:r>
              <a:rPr lang="en-US" altLang="en-US" sz="2400" dirty="0" smtClean="0">
                <a:solidFill>
                  <a:srgbClr val="002060"/>
                </a:solidFill>
                <a:cs typeface="Arial" pitchFamily="34" charset="0"/>
              </a:rPr>
              <a:t>, a </a:t>
            </a:r>
            <a:r>
              <a:rPr lang="en-US" altLang="en-US" sz="2400" dirty="0" err="1" smtClean="0">
                <a:solidFill>
                  <a:srgbClr val="002060"/>
                </a:solidFill>
                <a:cs typeface="Arial" pitchFamily="34" charset="0"/>
              </a:rPr>
              <a:t>zatim</a:t>
            </a:r>
            <a:r>
              <a:rPr lang="en-US" altLang="en-US" sz="2400" dirty="0" smtClean="0">
                <a:solidFill>
                  <a:srgbClr val="002060"/>
                </a:solidFill>
                <a:cs typeface="Arial" pitchFamily="34" charset="0"/>
              </a:rPr>
              <a:t> se </a:t>
            </a:r>
            <a:r>
              <a:rPr lang="sr-Latn-RS" altLang="en-US" sz="2400" dirty="0" smtClean="0">
                <a:solidFill>
                  <a:srgbClr val="002060"/>
                </a:solidFill>
                <a:cs typeface="Arial" pitchFamily="34" charset="0"/>
              </a:rPr>
              <a:t>otvara</a:t>
            </a:r>
            <a:r>
              <a:rPr lang="en-US" alt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Arial" pitchFamily="34" charset="0"/>
              </a:rPr>
              <a:t>tranzitni</a:t>
            </a:r>
            <a:r>
              <a:rPr lang="en-US" alt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Arial" pitchFamily="34" charset="0"/>
              </a:rPr>
              <a:t>dokument</a:t>
            </a:r>
            <a:r>
              <a:rPr lang="en-US" altLang="en-US" sz="2400" dirty="0" smtClean="0">
                <a:solidFill>
                  <a:srgbClr val="002060"/>
                </a:solidFill>
                <a:cs typeface="Arial" pitchFamily="34" charset="0"/>
              </a:rPr>
              <a:t> T1 </a:t>
            </a:r>
            <a:r>
              <a:rPr lang="sr-Latn-RS" altLang="en-US" sz="2400" dirty="0" smtClean="0">
                <a:solidFill>
                  <a:srgbClr val="002060"/>
                </a:solidFill>
                <a:cs typeface="Arial" pitchFamily="34" charset="0"/>
              </a:rPr>
              <a:t>do odredišta u Crnoj Gori. Na izlasku iz Srbije ne sprovode se carinske formalnosti. Tranzitna carinarnica je na ulasku u Crnu Goru i tu se vrši evidentiranje prelaska granice.</a:t>
            </a:r>
            <a:endParaRPr lang="en-US" altLang="en-US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358775" lvl="1" eaLnBrk="1" hangingPunct="1">
              <a:buSzPct val="120000"/>
              <a:buFontTx/>
              <a:buBlip>
                <a:blip r:embed="rId2"/>
              </a:buBlip>
            </a:pPr>
            <a:r>
              <a:rPr lang="sr-Latn-RS" altLang="en-US" sz="2400" dirty="0" smtClean="0">
                <a:solidFill>
                  <a:srgbClr val="002060"/>
                </a:solidFill>
                <a:cs typeface="Arial" pitchFamily="34" charset="0"/>
              </a:rPr>
              <a:t>U Srbiji se po izvoznoj deklaraciji doprema roba do </a:t>
            </a:r>
            <a:r>
              <a:rPr lang="en-US" altLang="en-US" sz="2400" dirty="0" err="1" smtClean="0">
                <a:solidFill>
                  <a:srgbClr val="002060"/>
                </a:solidFill>
                <a:cs typeface="Arial" pitchFamily="34" charset="0"/>
              </a:rPr>
              <a:t>i</a:t>
            </a:r>
            <a:r>
              <a:rPr lang="sr-Latn-RS" altLang="en-US" sz="2400" dirty="0" smtClean="0">
                <a:solidFill>
                  <a:srgbClr val="002060"/>
                </a:solidFill>
                <a:cs typeface="Arial" pitchFamily="34" charset="0"/>
              </a:rPr>
              <a:t>zlaska</a:t>
            </a:r>
            <a:r>
              <a:rPr lang="en-US" alt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Arial" pitchFamily="34" charset="0"/>
              </a:rPr>
              <a:t>sa</a:t>
            </a:r>
            <a:r>
              <a:rPr lang="en-US" alt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Arial" pitchFamily="34" charset="0"/>
              </a:rPr>
              <a:t>carinskog</a:t>
            </a:r>
            <a:r>
              <a:rPr lang="en-US" alt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cs typeface="Arial" pitchFamily="34" charset="0"/>
              </a:rPr>
              <a:t>područja</a:t>
            </a:r>
            <a:r>
              <a:rPr lang="en-US" altLang="en-US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sr-Latn-RS" altLang="en-US" sz="2400" dirty="0" smtClean="0">
                <a:solidFill>
                  <a:srgbClr val="002060"/>
                </a:solidFill>
                <a:cs typeface="Arial" pitchFamily="34" charset="0"/>
              </a:rPr>
              <a:t>.</a:t>
            </a:r>
            <a:r>
              <a:rPr lang="en-US" altLang="en-US" sz="2400" dirty="0" smtClean="0">
                <a:solidFill>
                  <a:srgbClr val="002060"/>
                </a:solidFill>
                <a:cs typeface="Arial" pitchFamily="34" charset="0"/>
              </a:rPr>
              <a:t> Na </a:t>
            </a:r>
            <a:r>
              <a:rPr lang="en-US" altLang="en-US" sz="2400" dirty="0" err="1" smtClean="0">
                <a:solidFill>
                  <a:srgbClr val="002060"/>
                </a:solidFill>
                <a:cs typeface="Arial" pitchFamily="34" charset="0"/>
              </a:rPr>
              <a:t>ulasku</a:t>
            </a:r>
            <a:r>
              <a:rPr lang="en-US" altLang="en-US" sz="2400" dirty="0" smtClean="0">
                <a:solidFill>
                  <a:srgbClr val="002060"/>
                </a:solidFill>
                <a:cs typeface="Arial" pitchFamily="34" charset="0"/>
              </a:rPr>
              <a:t> u </a:t>
            </a:r>
            <a:r>
              <a:rPr lang="sr-Latn-RS" altLang="en-US" sz="2400" dirty="0" smtClean="0">
                <a:solidFill>
                  <a:srgbClr val="002060"/>
                </a:solidFill>
                <a:cs typeface="Arial" pitchFamily="34" charset="0"/>
              </a:rPr>
              <a:t>Crnu Goru sprovodi se nacionalni postupak tranzita do odredišta u Crnoj Gori.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457200" y="0"/>
            <a:ext cx="8229600" cy="13414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Latn-RS" sz="2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Primer: </a:t>
            </a:r>
            <a:r>
              <a:rPr lang="sr-Latn-RS" altLang="en-US" sz="2800" dirty="0">
                <a:solidFill>
                  <a:srgbClr val="002060"/>
                </a:solidFill>
                <a:cs typeface="Arial" pitchFamily="34" charset="0"/>
              </a:rPr>
              <a:t>Preduzeće </a:t>
            </a:r>
            <a:r>
              <a:rPr lang="sr-Latn-RS" altLang="en-US" sz="2800" dirty="0" smtClean="0">
                <a:solidFill>
                  <a:srgbClr val="002060"/>
                </a:solidFill>
                <a:cs typeface="Arial" pitchFamily="34" charset="0"/>
              </a:rPr>
              <a:t>iz Srbije </a:t>
            </a:r>
            <a:r>
              <a:rPr lang="en-US" altLang="en-US" sz="2800" dirty="0" err="1" smtClean="0">
                <a:solidFill>
                  <a:srgbClr val="002060"/>
                </a:solidFill>
              </a:rPr>
              <a:t>izvozi</a:t>
            </a:r>
            <a:r>
              <a:rPr lang="sr-Latn-RS" altLang="en-US" sz="2800" dirty="0" smtClean="0">
                <a:solidFill>
                  <a:srgbClr val="002060"/>
                </a:solidFill>
              </a:rPr>
              <a:t> robu u Crnu Goru</a:t>
            </a:r>
            <a:endParaRPr lang="el-GR" sz="2800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91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852488" y="1125538"/>
            <a:ext cx="8291512" cy="46069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360000" lvl="1" eaLnBrk="1" hangingPunct="1">
              <a:buSzPct val="120000"/>
              <a:buFontTx/>
              <a:buBlip>
                <a:blip r:embed="rId2"/>
              </a:buBlip>
              <a:defRPr/>
            </a:pPr>
            <a:r>
              <a:rPr lang="sr-Latn-RS" altLang="en-US" sz="2400" dirty="0" smtClean="0">
                <a:solidFill>
                  <a:srgbClr val="002060"/>
                </a:solidFill>
                <a:cs typeface="Arial" pitchFamily="34" charset="0"/>
              </a:rPr>
              <a:t>Roba se po EX dokumentu doprema do izlaska sa carinskog područja EU. U BiH se sprovodi tranzitni postupak. Na ulasku u Crnu Goru podnosi se deklaracija za nacionalni tranzitni postupak do odredišta u Crnoj Gori.</a:t>
            </a:r>
          </a:p>
          <a:p>
            <a:pPr marL="360000" lvl="1" eaLnBrk="1" hangingPunct="1">
              <a:buSzPct val="120000"/>
              <a:buFontTx/>
              <a:buBlip>
                <a:blip r:embed="rId2"/>
              </a:buBlip>
              <a:defRPr/>
            </a:pPr>
            <a:r>
              <a:rPr lang="sr-Latn-RS" altLang="en-US" sz="2400" dirty="0" smtClean="0">
                <a:solidFill>
                  <a:srgbClr val="002060"/>
                </a:solidFill>
                <a:cs typeface="Arial" pitchFamily="34" charset="0"/>
              </a:rPr>
              <a:t> Nakon izvoznog carinjenja u Hrvatskoj  podnosi se T1 dokument a odredišna carinska ispostava je u unutrašnjosti crne Gore. Na izlasku iz Hrvatske evidentira se prelazak granice, kroz BiH se sprovodi nacionalni tranzitni postupak, na ulasku u Crnu Goru se evidentira prelazak granice po T1 dokumentu. Ulogu tranzitne carinarnice imaju izlazna carinarnica u Hrvatskoj i ulazna carinarnica u Crnoj Gori.</a:t>
            </a:r>
            <a:endParaRPr lang="en-US" altLang="en-US" dirty="0" smtClean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457200" y="0"/>
            <a:ext cx="8229600" cy="9810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Latn-RS" sz="2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Primer: </a:t>
            </a:r>
            <a:r>
              <a:rPr lang="sr-Latn-RS" altLang="en-US" sz="2800" dirty="0">
                <a:solidFill>
                  <a:srgbClr val="002060"/>
                </a:solidFill>
                <a:cs typeface="Arial" pitchFamily="34" charset="0"/>
              </a:rPr>
              <a:t>Preduzeće iz </a:t>
            </a:r>
            <a:r>
              <a:rPr lang="sr-Latn-RS" altLang="en-US" sz="2800" dirty="0" smtClean="0">
                <a:solidFill>
                  <a:srgbClr val="002060"/>
                </a:solidFill>
                <a:cs typeface="Arial" pitchFamily="34" charset="0"/>
              </a:rPr>
              <a:t>Crne Gore uvozi </a:t>
            </a:r>
            <a:r>
              <a:rPr lang="sr-Latn-RS" altLang="en-US" sz="2800" dirty="0">
                <a:solidFill>
                  <a:srgbClr val="002060"/>
                </a:solidFill>
                <a:cs typeface="Arial" pitchFamily="34" charset="0"/>
              </a:rPr>
              <a:t>robu </a:t>
            </a:r>
            <a:r>
              <a:rPr lang="sr-Latn-RS" altLang="en-US" sz="2800" dirty="0" smtClean="0">
                <a:solidFill>
                  <a:srgbClr val="002060"/>
                </a:solidFill>
                <a:cs typeface="Arial" pitchFamily="34" charset="0"/>
              </a:rPr>
              <a:t>iz Hrvatske, </a:t>
            </a:r>
            <a:r>
              <a:rPr lang="sr-Latn-RS" altLang="en-US" sz="2800" dirty="0">
                <a:solidFill>
                  <a:srgbClr val="002060"/>
                </a:solidFill>
                <a:cs typeface="Arial" pitchFamily="34" charset="0"/>
              </a:rPr>
              <a:t>pri čemu </a:t>
            </a:r>
            <a:r>
              <a:rPr lang="sr-Latn-RS" altLang="en-US" sz="2800" dirty="0" smtClean="0">
                <a:solidFill>
                  <a:srgbClr val="002060"/>
                </a:solidFill>
                <a:cs typeface="Arial" pitchFamily="34" charset="0"/>
              </a:rPr>
              <a:t>roba prelazi </a:t>
            </a:r>
            <a:r>
              <a:rPr lang="sr-Latn-RS" altLang="en-US" sz="2800" dirty="0">
                <a:solidFill>
                  <a:srgbClr val="002060"/>
                </a:solidFill>
                <a:cs typeface="Arial" pitchFamily="34" charset="0"/>
              </a:rPr>
              <a:t>preko </a:t>
            </a:r>
            <a:r>
              <a:rPr lang="sr-Latn-RS" altLang="en-US" sz="2800" dirty="0" smtClean="0">
                <a:solidFill>
                  <a:srgbClr val="002060"/>
                </a:solidFill>
                <a:cs typeface="Arial" pitchFamily="34" charset="0"/>
              </a:rPr>
              <a:t>BiH</a:t>
            </a:r>
            <a:endParaRPr lang="el-GR" sz="2800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22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1160463"/>
            <a:ext cx="8229600" cy="42846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360000" lvl="1" eaLnBrk="1" hangingPunct="1">
              <a:buSzPct val="120000"/>
              <a:buFontTx/>
              <a:buBlip>
                <a:blip r:embed="rId2"/>
              </a:buBlip>
              <a:defRPr/>
            </a:pPr>
            <a:endParaRPr lang="sr-Latn-RS" altLang="en-US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177120" lvl="1" indent="0" eaLnBrk="1" hangingPunct="1">
              <a:buSzPct val="120000"/>
              <a:buNone/>
              <a:defRPr/>
            </a:pPr>
            <a:endParaRPr lang="sr-Latn-RS" altLang="en-US" sz="2400" dirty="0">
              <a:solidFill>
                <a:srgbClr val="002060"/>
              </a:solidFill>
              <a:cs typeface="Arial" pitchFamily="34" charset="0"/>
            </a:endParaRPr>
          </a:p>
          <a:p>
            <a:pPr marL="520020" lvl="1" indent="-342900" eaLnBrk="1" hangingPunct="1">
              <a:buSzPct val="120000"/>
              <a:buFont typeface="Wingdings" panose="05000000000000000000" pitchFamily="2" charset="2"/>
              <a:buChar char="Ø"/>
              <a:defRPr/>
            </a:pPr>
            <a:r>
              <a:rPr lang="sr-Latn-RS" altLang="en-US" sz="2400" dirty="0" smtClean="0">
                <a:solidFill>
                  <a:srgbClr val="002060"/>
                </a:solidFill>
                <a:cs typeface="Arial" pitchFamily="34" charset="0"/>
              </a:rPr>
              <a:t>Na ulasku u Crnu Goru sprovodi se nacionalni postupak tranzita.</a:t>
            </a:r>
            <a:endParaRPr lang="en-US" altLang="en-US" dirty="0" smtClean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437321" y="549914"/>
            <a:ext cx="8229600" cy="9810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Latn-RS" sz="2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Primer: </a:t>
            </a:r>
            <a:r>
              <a:rPr lang="sr-Latn-RS" altLang="en-US" sz="2800" dirty="0">
                <a:solidFill>
                  <a:srgbClr val="002060"/>
                </a:solidFill>
                <a:cs typeface="Arial" pitchFamily="34" charset="0"/>
              </a:rPr>
              <a:t>Preduzeće iz </a:t>
            </a:r>
            <a:r>
              <a:rPr lang="sr-Latn-RS" altLang="en-US" sz="2800" dirty="0" smtClean="0">
                <a:solidFill>
                  <a:srgbClr val="002060"/>
                </a:solidFill>
                <a:cs typeface="Arial" pitchFamily="34" charset="0"/>
              </a:rPr>
              <a:t>Crne Gore uvozi robu iz BiH</a:t>
            </a:r>
            <a:endParaRPr lang="el-GR" sz="2800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45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1628775"/>
            <a:ext cx="8229600" cy="41767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360000" lvl="1" eaLnBrk="1" hangingPunct="1">
              <a:buSzPct val="120000"/>
              <a:buFontTx/>
              <a:buBlip>
                <a:blip r:embed="rId2"/>
              </a:buBlip>
              <a:defRPr/>
            </a:pPr>
            <a:r>
              <a:rPr lang="sr-Latn-RS" altLang="en-US" sz="2400" dirty="0" smtClean="0">
                <a:solidFill>
                  <a:srgbClr val="002060"/>
                </a:solidFill>
                <a:cs typeface="Arial" pitchFamily="34" charset="0"/>
              </a:rPr>
              <a:t>Roba se doprema po T1 dokumentu do odredišta u Mađarskoj. U T1 dokumentu su kao tranzitne carinarnice navedene ispostava na ulasku u Srbiju, CI Gostun i Mađarsku CI Roske. </a:t>
            </a:r>
          </a:p>
          <a:p>
            <a:pPr marL="360000" lvl="1" eaLnBrk="1" hangingPunct="1">
              <a:buSzPct val="120000"/>
              <a:buFontTx/>
              <a:buBlip>
                <a:blip r:embed="rId2"/>
              </a:buBlip>
              <a:defRPr/>
            </a:pPr>
            <a:r>
              <a:rPr lang="sr-Latn-RS" altLang="en-US" sz="2400" dirty="0" smtClean="0">
                <a:solidFill>
                  <a:srgbClr val="002060"/>
                </a:solidFill>
                <a:cs typeface="Arial" pitchFamily="34" charset="0"/>
              </a:rPr>
              <a:t>Sprovodi se nacionalni tranzitni postupak kroz Crnu Goru, pa zatim kroz Srbiju i na kraju kroz Mađarsku.</a:t>
            </a:r>
            <a:endParaRPr lang="sr-Latn-RS" altLang="en-US" sz="2400" dirty="0">
              <a:solidFill>
                <a:srgbClr val="002060"/>
              </a:solidFill>
              <a:cs typeface="Arial" pitchFamily="34" charset="0"/>
            </a:endParaRPr>
          </a:p>
          <a:p>
            <a:pPr lvl="1" eaLnBrk="1" hangingPunct="1">
              <a:buSzPct val="120000"/>
              <a:buFontTx/>
              <a:buNone/>
              <a:defRPr/>
            </a:pPr>
            <a:endParaRPr lang="en-US" altLang="en-US" dirty="0" smtClean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457200" y="0"/>
            <a:ext cx="8229600" cy="14128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SzPct val="120000"/>
              <a:defRPr/>
            </a:pPr>
            <a:r>
              <a:rPr lang="sr-Latn-RS" sz="2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Primer: </a:t>
            </a:r>
            <a:r>
              <a:rPr lang="sr-Latn-RS" altLang="en-US" sz="2800" dirty="0" smtClean="0">
                <a:solidFill>
                  <a:srgbClr val="002060"/>
                </a:solidFill>
                <a:cs typeface="Arial" pitchFamily="34" charset="0"/>
              </a:rPr>
              <a:t>Roba je iz Kine dopremljena brodom do luke Bar i otprema se za Mađarsku, pri čemu prelazi preko Srbije</a:t>
            </a:r>
          </a:p>
        </p:txBody>
      </p:sp>
    </p:spTree>
    <p:extLst>
      <p:ext uri="{BB962C8B-B14F-4D97-AF65-F5344CB8AC3E}">
        <p14:creationId xmlns:p14="http://schemas.microsoft.com/office/powerpoint/2010/main" val="312754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1511300"/>
            <a:ext cx="8229600" cy="42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358775" lvl="1" eaLnBrk="1" hangingPunct="1">
              <a:buSzPct val="120000"/>
              <a:buFontTx/>
              <a:buBlip>
                <a:blip r:embed="rId2"/>
              </a:buBlip>
            </a:pPr>
            <a:r>
              <a:rPr lang="sr-Latn-RS" altLang="en-US" sz="2000" dirty="0" smtClean="0">
                <a:solidFill>
                  <a:srgbClr val="002060"/>
                </a:solidFill>
                <a:cs typeface="Arial" pitchFamily="34" charset="0"/>
              </a:rPr>
              <a:t>Roba se doprema po T2 dokumentu. U Baru se evidentira prispeće pošiljke, okončava se tranzit i roba se skladišti. CI Bar ima ulogu odredišne carinarnice.</a:t>
            </a:r>
          </a:p>
          <a:p>
            <a:pPr marL="358775" lvl="1" eaLnBrk="1" hangingPunct="1">
              <a:buSzPct val="120000"/>
              <a:buFontTx/>
              <a:buBlip>
                <a:blip r:embed="rId2"/>
              </a:buBlip>
            </a:pPr>
            <a:r>
              <a:rPr lang="sr-Latn-RS" altLang="en-US" sz="2000" dirty="0" smtClean="0">
                <a:solidFill>
                  <a:srgbClr val="002060"/>
                </a:solidFill>
                <a:cs typeface="Arial" pitchFamily="34" charset="0"/>
              </a:rPr>
              <a:t>Nakon konsolidacije pošiljke za Rumuniju otvara se novi T2 dokument. Moguće je da je reč o mešovitoj pošiljci koja sadrži robu i po T1 i po T2 dokumentu, a učestvuju samo jedna polazna i jedna odredišna carinarnica, pa se otvara jedan tranzitni dokument sa oznakom T-. Na nivou naimenovanja se vrši razvrstavanje na T1 i T2. CI Bar je polazna carinarnica.</a:t>
            </a:r>
          </a:p>
          <a:p>
            <a:pPr marL="358775" lvl="1" eaLnBrk="1" hangingPunct="1">
              <a:buSzPct val="120000"/>
              <a:buFontTx/>
              <a:buBlip>
                <a:blip r:embed="rId2"/>
              </a:buBlip>
            </a:pPr>
            <a:r>
              <a:rPr lang="sr-Latn-RS" altLang="en-US" sz="2000" dirty="0" smtClean="0">
                <a:solidFill>
                  <a:srgbClr val="002060"/>
                </a:solidFill>
                <a:cs typeface="Arial" pitchFamily="34" charset="0"/>
              </a:rPr>
              <a:t>Na izlasku iz zemlje se ne vrše carinske formalnosti, već je tranzitna carinarnica ispostava na ulasku u Srbiju i ulasku u Rumuniju koja evidentira prelazak granice.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457200" y="0"/>
            <a:ext cx="8229600" cy="17732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SzPct val="120000"/>
              <a:defRPr/>
            </a:pPr>
            <a:r>
              <a:rPr lang="sr-Latn-RS" sz="2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Primer: </a:t>
            </a:r>
            <a:r>
              <a:rPr lang="sr-Latn-RS" altLang="en-US" sz="2400" dirty="0">
                <a:solidFill>
                  <a:srgbClr val="002060"/>
                </a:solidFill>
                <a:cs typeface="Arial" pitchFamily="34" charset="0"/>
              </a:rPr>
              <a:t>Preduzeće iz </a:t>
            </a:r>
            <a:r>
              <a:rPr lang="sr-Latn-RS" altLang="en-US" sz="2400" dirty="0" smtClean="0">
                <a:solidFill>
                  <a:srgbClr val="002060"/>
                </a:solidFill>
                <a:cs typeface="Arial" pitchFamily="34" charset="0"/>
              </a:rPr>
              <a:t>Italije </a:t>
            </a:r>
            <a:r>
              <a:rPr lang="sr-Latn-RS" altLang="en-US" sz="2400" dirty="0">
                <a:solidFill>
                  <a:srgbClr val="002060"/>
                </a:solidFill>
                <a:cs typeface="Arial" pitchFamily="34" charset="0"/>
              </a:rPr>
              <a:t>je prodalo robu kupcu iz Rumunije</a:t>
            </a:r>
            <a:r>
              <a:rPr lang="sr-Latn-RS" altLang="en-US" sz="2400" dirty="0" smtClean="0">
                <a:solidFill>
                  <a:srgbClr val="002060"/>
                </a:solidFill>
                <a:cs typeface="Arial" pitchFamily="34" charset="0"/>
              </a:rPr>
              <a:t>. Roba </a:t>
            </a:r>
            <a:r>
              <a:rPr lang="sr-Latn-RS" altLang="en-US" sz="2400" dirty="0">
                <a:solidFill>
                  <a:srgbClr val="002060"/>
                </a:solidFill>
                <a:cs typeface="Arial" pitchFamily="34" charset="0"/>
              </a:rPr>
              <a:t>se doprema </a:t>
            </a:r>
            <a:r>
              <a:rPr lang="sr-Latn-RS" altLang="en-US" sz="2400" dirty="0" smtClean="0">
                <a:solidFill>
                  <a:srgbClr val="002060"/>
                </a:solidFill>
                <a:cs typeface="Arial" pitchFamily="34" charset="0"/>
              </a:rPr>
              <a:t>brodom </a:t>
            </a:r>
            <a:r>
              <a:rPr lang="sr-Latn-RS" altLang="en-US" sz="2400" dirty="0">
                <a:solidFill>
                  <a:srgbClr val="002060"/>
                </a:solidFill>
                <a:cs typeface="Arial" pitchFamily="34" charset="0"/>
              </a:rPr>
              <a:t>do </a:t>
            </a:r>
            <a:r>
              <a:rPr lang="sr-Latn-RS" altLang="en-US" sz="2400" dirty="0" smtClean="0">
                <a:solidFill>
                  <a:srgbClr val="002060"/>
                </a:solidFill>
                <a:cs typeface="Arial" pitchFamily="34" charset="0"/>
              </a:rPr>
              <a:t>Bara </a:t>
            </a:r>
            <a:r>
              <a:rPr lang="sr-Latn-RS" altLang="en-US" sz="2400" dirty="0">
                <a:solidFill>
                  <a:srgbClr val="002060"/>
                </a:solidFill>
                <a:cs typeface="Arial" pitchFamily="34" charset="0"/>
              </a:rPr>
              <a:t>gde se stavlja u postupak carinskog skladištenja.</a:t>
            </a:r>
          </a:p>
        </p:txBody>
      </p:sp>
    </p:spTree>
    <p:extLst>
      <p:ext uri="{BB962C8B-B14F-4D97-AF65-F5344CB8AC3E}">
        <p14:creationId xmlns:p14="http://schemas.microsoft.com/office/powerpoint/2010/main" val="204410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tico\Desktop\FIRST RS M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8920" y="0"/>
            <a:ext cx="16489832" cy="832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9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10404648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638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Agenda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15616" y="2276872"/>
            <a:ext cx="6400800" cy="34747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Latn-RS" sz="2400" b="1" dirty="0" smtClean="0">
                <a:solidFill>
                  <a:schemeClr val="accent1">
                    <a:lumMod val="75000"/>
                  </a:schemeClr>
                </a:solidFill>
              </a:rPr>
              <a:t>Pojednostavljenja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8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3999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908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512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16332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x-none" sz="3200" b="1">
                <a:solidFill>
                  <a:srgbClr val="002060"/>
                </a:solidFill>
                <a:latin typeface="Calibri" panose="020F0502020204030204" pitchFamily="34" charset="0"/>
              </a:rPr>
              <a:t>Prednosti 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 NCTS </a:t>
            </a:r>
            <a:r>
              <a:rPr lang="sr-Latn-C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za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sr-Latn-C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poslovnu zajednicu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008" y="1988840"/>
            <a:ext cx="8928992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r>
              <a:rPr lang="sr-Latn-CS" sz="2400" b="1" dirty="0">
                <a:solidFill>
                  <a:srgbClr val="002060"/>
                </a:solidFill>
              </a:rPr>
              <a:t>Olakšice </a:t>
            </a:r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2400" b="1" dirty="0">
              <a:solidFill>
                <a:srgbClr val="002060"/>
              </a:solidFill>
            </a:endParaRPr>
          </a:p>
          <a:p>
            <a:pPr lvl="2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sr-Latn-CS" sz="2400" dirty="0" smtClean="0">
                <a:solidFill>
                  <a:srgbClr val="002060"/>
                </a:solidFill>
              </a:rPr>
              <a:t>Ubrzanje carinskih </a:t>
            </a:r>
            <a:r>
              <a:rPr lang="sr-Latn-RS" sz="2400" dirty="0" smtClean="0">
                <a:solidFill>
                  <a:srgbClr val="002060"/>
                </a:solidFill>
              </a:rPr>
              <a:t>procedura</a:t>
            </a:r>
          </a:p>
          <a:p>
            <a:pPr lvl="2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sr-Latn-RS" sz="2400" dirty="0" smtClean="0">
                <a:solidFill>
                  <a:srgbClr val="002060"/>
                </a:solidFill>
              </a:rPr>
              <a:t>Smanjenje vremena zadržavanja na granici</a:t>
            </a:r>
            <a:endParaRPr lang="en-US" sz="2400" dirty="0">
              <a:solidFill>
                <a:srgbClr val="002060"/>
              </a:solidFill>
            </a:endParaRPr>
          </a:p>
          <a:p>
            <a:pPr lvl="2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sr-Latn-CS" sz="2400" dirty="0">
                <a:solidFill>
                  <a:srgbClr val="002060"/>
                </a:solidFill>
              </a:rPr>
              <a:t>smanjenje vremena tranzita (JIT – tačno na vreme</a:t>
            </a:r>
            <a:r>
              <a:rPr lang="sr-Latn-CS" sz="2400" dirty="0" smtClean="0">
                <a:solidFill>
                  <a:srgbClr val="002060"/>
                </a:solidFill>
              </a:rPr>
              <a:t>)</a:t>
            </a:r>
          </a:p>
          <a:p>
            <a:pPr lvl="2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sr-Latn-CS" sz="2400" dirty="0" smtClean="0">
                <a:solidFill>
                  <a:srgbClr val="002060"/>
                </a:solidFill>
              </a:rPr>
              <a:t>Osnov za dalja pojednostavljenja</a:t>
            </a:r>
            <a:endParaRPr lang="en-US" sz="2400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  <a:buClr>
                <a:srgbClr val="C00000"/>
              </a:buClr>
              <a:buSzPct val="120000"/>
              <a:buFont typeface="Wingdings" pitchFamily="2" charset="2"/>
              <a:buChar char="v"/>
              <a:defRPr/>
            </a:pPr>
            <a:r>
              <a:rPr lang="sr-Latn-CS" sz="2400" b="1" dirty="0">
                <a:solidFill>
                  <a:srgbClr val="002060"/>
                </a:solidFill>
              </a:rPr>
              <a:t>Finansijski menadzment</a:t>
            </a:r>
            <a:endParaRPr lang="en-US" sz="2400" b="1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ü"/>
              <a:defRPr/>
            </a:pPr>
            <a:endParaRPr lang="en-US" sz="2400" b="1" dirty="0">
              <a:solidFill>
                <a:srgbClr val="002060"/>
              </a:solidFill>
            </a:endParaRPr>
          </a:p>
          <a:p>
            <a:pPr lvl="2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sr-Latn-CS" sz="2400" dirty="0" smtClean="0">
                <a:solidFill>
                  <a:srgbClr val="002060"/>
                </a:solidFill>
              </a:rPr>
              <a:t>Smanjenje </a:t>
            </a:r>
            <a:r>
              <a:rPr lang="sr-Latn-CS" sz="2400" dirty="0">
                <a:solidFill>
                  <a:srgbClr val="002060"/>
                </a:solidFill>
              </a:rPr>
              <a:t>troškova kao sveukupan </a:t>
            </a:r>
            <a:r>
              <a:rPr lang="sr-Latn-CS" sz="2400" dirty="0" smtClean="0">
                <a:solidFill>
                  <a:srgbClr val="002060"/>
                </a:solidFill>
              </a:rPr>
              <a:t>rezultat</a:t>
            </a:r>
          </a:p>
          <a:p>
            <a:pPr lvl="2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sr-Latn-CS" sz="2400" dirty="0" smtClean="0">
                <a:solidFill>
                  <a:srgbClr val="002060"/>
                </a:solidFill>
              </a:rPr>
              <a:t>Brže oslobađanje garancije</a:t>
            </a:r>
            <a:endParaRPr lang="en-US" sz="2400" dirty="0">
              <a:solidFill>
                <a:srgbClr val="002060"/>
              </a:solidFill>
            </a:endParaRPr>
          </a:p>
          <a:p>
            <a:pPr lvl="2">
              <a:lnSpc>
                <a:spcPct val="80000"/>
              </a:lnSpc>
              <a:buFontTx/>
              <a:buNone/>
              <a:defRPr/>
            </a:pPr>
            <a:endParaRPr lang="sr-Latn-CS" sz="2400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pPr lvl="2">
              <a:lnSpc>
                <a:spcPct val="80000"/>
              </a:lnSpc>
              <a:buFontTx/>
              <a:buNone/>
              <a:defRPr/>
            </a:pP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=&gt; </a:t>
            </a:r>
            <a:r>
              <a:rPr lang="sr-Latn-CS" sz="2400" b="1" dirty="0">
                <a:solidFill>
                  <a:srgbClr val="002060"/>
                </a:solidFill>
                <a:cs typeface="Times New Roman" pitchFamily="18" charset="0"/>
              </a:rPr>
              <a:t>balans izmedju bezbednosti i olakšica</a:t>
            </a:r>
            <a:endParaRPr lang="en-US" sz="2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431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827420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3200" b="1" dirty="0">
                <a:solidFill>
                  <a:srgbClr val="002060"/>
                </a:solidFill>
              </a:rPr>
              <a:t>Preporuke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79512" y="1844824"/>
            <a:ext cx="87849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r-Latn-RS" sz="2800" b="1" dirty="0" smtClean="0">
                <a:solidFill>
                  <a:srgbClr val="002060"/>
                </a:solidFill>
              </a:rPr>
              <a:t>Izvršiti analizu svog poslovanja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r-Latn-RS" sz="2800" b="1" dirty="0" smtClean="0">
                <a:solidFill>
                  <a:srgbClr val="002060"/>
                </a:solidFill>
              </a:rPr>
              <a:t>Izvršiti potrebnu reorganizaciju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r-Latn-RS" sz="2800" b="1" dirty="0" smtClean="0">
                <a:solidFill>
                  <a:srgbClr val="002060"/>
                </a:solidFill>
              </a:rPr>
              <a:t>U </a:t>
            </a:r>
            <a:r>
              <a:rPr lang="sr-Latn-RS" sz="2800" b="1" dirty="0">
                <a:solidFill>
                  <a:srgbClr val="002060"/>
                </a:solidFill>
              </a:rPr>
              <a:t>zajedničkom tranzitnom postupku nosilac postupka je odgovoran za pravilno okončanje postupka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r-Latn-RS" sz="2800" b="1" dirty="0">
                <a:solidFill>
                  <a:srgbClr val="002060"/>
                </a:solidFill>
              </a:rPr>
              <a:t>Procedura za proveru komitenata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r-Latn-RS" sz="2800" b="1" dirty="0">
                <a:solidFill>
                  <a:srgbClr val="002060"/>
                </a:solidFill>
              </a:rPr>
              <a:t>Procedura za proveru prevoznika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r-Latn-RS" sz="2800" b="1" dirty="0">
                <a:solidFill>
                  <a:srgbClr val="002060"/>
                </a:solidFill>
              </a:rPr>
              <a:t>Obuka zaposlenih o poznavanju carinskih propisa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50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>
          <a:xfrm>
            <a:off x="975519" y="107157"/>
            <a:ext cx="6877050" cy="127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x-non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charset="0"/>
                <a:ea typeface="+mn-ea"/>
                <a:cs typeface="+mn-cs"/>
              </a:rPr>
              <a:t>Šema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charset="0"/>
                <a:ea typeface="+mn-ea"/>
                <a:cs typeface="+mn-cs"/>
              </a:rPr>
              <a:t> e-</a:t>
            </a:r>
            <a:r>
              <a:rPr kumimoji="0" lang="x-non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charset="0"/>
                <a:ea typeface="+mn-ea"/>
                <a:cs typeface="+mn-cs"/>
              </a:rPr>
              <a:t>carine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6268244" y="3898107"/>
            <a:ext cx="2582862" cy="2279650"/>
          </a:xfrm>
          <a:prstGeom prst="ellipse">
            <a:avLst/>
          </a:prstGeom>
          <a:solidFill>
            <a:srgbClr val="FF81C0"/>
          </a:solidFill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n-lt"/>
            </a:endParaRPr>
          </a:p>
        </p:txBody>
      </p:sp>
      <p:sp>
        <p:nvSpPr>
          <p:cNvPr id="4" name="Pěticípá hvězda 8"/>
          <p:cNvSpPr/>
          <p:nvPr/>
        </p:nvSpPr>
        <p:spPr>
          <a:xfrm>
            <a:off x="6634956" y="2169319"/>
            <a:ext cx="650875" cy="581025"/>
          </a:xfrm>
          <a:prstGeom prst="star5">
            <a:avLst/>
          </a:prstGeom>
          <a:solidFill>
            <a:schemeClr val="bg2">
              <a:lumMod val="90000"/>
              <a:alpha val="3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980906" y="2097882"/>
            <a:ext cx="2663825" cy="24479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n-lt"/>
            </a:endParaRPr>
          </a:p>
        </p:txBody>
      </p:sp>
      <p:sp>
        <p:nvSpPr>
          <p:cNvPr id="6" name="Pěticípá hvězda 11"/>
          <p:cNvSpPr/>
          <p:nvPr/>
        </p:nvSpPr>
        <p:spPr>
          <a:xfrm>
            <a:off x="5458619" y="2750344"/>
            <a:ext cx="773112" cy="760413"/>
          </a:xfrm>
          <a:prstGeom prst="star5">
            <a:avLst/>
          </a:prstGeom>
          <a:solidFill>
            <a:schemeClr val="bg2">
              <a:lumMod val="90000"/>
              <a:alpha val="3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" name="Pěticípá hvězda 12"/>
          <p:cNvSpPr/>
          <p:nvPr/>
        </p:nvSpPr>
        <p:spPr>
          <a:xfrm>
            <a:off x="4774406" y="3898107"/>
            <a:ext cx="1003300" cy="792162"/>
          </a:xfrm>
          <a:prstGeom prst="star5">
            <a:avLst/>
          </a:prstGeom>
          <a:solidFill>
            <a:schemeClr val="bg2">
              <a:lumMod val="90000"/>
              <a:alpha val="3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Pěticípá hvězda 13"/>
          <p:cNvSpPr/>
          <p:nvPr/>
        </p:nvSpPr>
        <p:spPr>
          <a:xfrm>
            <a:off x="4610894" y="5077619"/>
            <a:ext cx="1166812" cy="908050"/>
          </a:xfrm>
          <a:prstGeom prst="star5">
            <a:avLst/>
          </a:prstGeom>
          <a:solidFill>
            <a:schemeClr val="bg2">
              <a:lumMod val="90000"/>
              <a:alpha val="3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92894" y="1664494"/>
            <a:ext cx="4392612" cy="4392613"/>
          </a:xfrm>
          <a:prstGeom prst="ellipse">
            <a:avLst/>
          </a:prstGeom>
          <a:solidFill>
            <a:srgbClr val="FFB7DB"/>
          </a:solidFill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89881" y="1161257"/>
            <a:ext cx="5903913" cy="360362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 smtClean="0">
                <a:solidFill>
                  <a:srgbClr val="002060"/>
                </a:solidFill>
                <a:latin typeface="+mn-lt"/>
              </a:rPr>
              <a:t>Sistem integrisane tarife</a:t>
            </a:r>
            <a:r>
              <a:rPr lang="cs-CZ" sz="2000" b="1" dirty="0" smtClean="0">
                <a:solidFill>
                  <a:srgbClr val="002060"/>
                </a:solidFill>
                <a:latin typeface="+mn-lt"/>
              </a:rPr>
              <a:t> </a:t>
            </a:r>
            <a:endParaRPr lang="en-GB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04206" y="1521619"/>
            <a:ext cx="5326063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Sistem upravljanja rizikom u okviru EU</a:t>
            </a:r>
            <a:endParaRPr lang="en-GB" sz="2000" dirty="0">
              <a:solidFill>
                <a:schemeClr val="accent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55019" y="1953419"/>
            <a:ext cx="1582737" cy="431800"/>
          </a:xfrm>
          <a:prstGeom prst="rect">
            <a:avLst/>
          </a:prstGeom>
          <a:solidFill>
            <a:srgbClr val="96969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r-Latn-R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UVOZ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709194" y="1953419"/>
            <a:ext cx="1582737" cy="431800"/>
          </a:xfrm>
          <a:prstGeom prst="rect">
            <a:avLst/>
          </a:prstGeom>
          <a:solidFill>
            <a:srgbClr val="96969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r-Latn-R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TRANZIT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325275" y="1964522"/>
            <a:ext cx="1582738" cy="431800"/>
          </a:xfrm>
          <a:prstGeom prst="rect">
            <a:avLst/>
          </a:prstGeom>
          <a:solidFill>
            <a:srgbClr val="96969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r-Latn-R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IZVOZ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5" name="Rectangle 14" descr="90%"/>
          <p:cNvSpPr>
            <a:spLocks noChangeArrowheads="1"/>
          </p:cNvSpPr>
          <p:nvPr/>
        </p:nvSpPr>
        <p:spPr bwMode="auto">
          <a:xfrm>
            <a:off x="2093119" y="2458244"/>
            <a:ext cx="1511300" cy="1439863"/>
          </a:xfrm>
          <a:prstGeom prst="rect">
            <a:avLst/>
          </a:prstGeom>
          <a:pattFill prst="pct90">
            <a:fgClr>
              <a:srgbClr val="99CCFF">
                <a:alpha val="85001"/>
              </a:srgbClr>
            </a:fgClr>
            <a:bgClr>
              <a:schemeClr val="bg1"/>
            </a:bgClr>
          </a:patt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28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AIS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677444" y="2458244"/>
            <a:ext cx="1584325" cy="700088"/>
          </a:xfrm>
          <a:prstGeom prst="rect">
            <a:avLst/>
          </a:prstGeom>
          <a:solidFill>
            <a:srgbClr val="6CCE9D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2200" b="1" dirty="0">
                <a:solidFill>
                  <a:srgbClr val="006600"/>
                </a:solidFill>
                <a:latin typeface="Calibri" pitchFamily="34" charset="0"/>
              </a:rPr>
              <a:t>NCTS-TIR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677444" y="3177382"/>
            <a:ext cx="1584325" cy="865187"/>
          </a:xfrm>
          <a:prstGeom prst="rect">
            <a:avLst/>
          </a:prstGeom>
          <a:solidFill>
            <a:srgbClr val="6CCE9D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2800" b="1">
                <a:solidFill>
                  <a:srgbClr val="006600"/>
                </a:solidFill>
                <a:latin typeface="Calibri" pitchFamily="34" charset="0"/>
              </a:rPr>
              <a:t>NCTS</a:t>
            </a:r>
          </a:p>
        </p:txBody>
      </p:sp>
      <p:sp>
        <p:nvSpPr>
          <p:cNvPr id="18" name="Rectangle 17" descr="70%"/>
          <p:cNvSpPr>
            <a:spLocks noChangeArrowheads="1"/>
          </p:cNvSpPr>
          <p:nvPr/>
        </p:nvSpPr>
        <p:spPr bwMode="auto">
          <a:xfrm>
            <a:off x="5366544" y="2456657"/>
            <a:ext cx="1582737" cy="2233612"/>
          </a:xfrm>
          <a:prstGeom prst="rect">
            <a:avLst/>
          </a:prstGeom>
          <a:pattFill prst="pct70">
            <a:fgClr>
              <a:srgbClr val="FFB089">
                <a:alpha val="85001"/>
              </a:srgbClr>
            </a:fgClr>
            <a:bgClr>
              <a:schemeClr val="bg1">
                <a:alpha val="85001"/>
              </a:schemeClr>
            </a:bgClr>
          </a:patt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2800" dirty="0" smtClean="0">
                <a:solidFill>
                  <a:srgbClr val="990033"/>
                </a:solidFill>
                <a:latin typeface="Calibri" pitchFamily="34" charset="0"/>
              </a:rPr>
              <a:t>AES+</a:t>
            </a:r>
          </a:p>
          <a:p>
            <a:pPr algn="ctr">
              <a:defRPr/>
            </a:pPr>
            <a:r>
              <a:rPr lang="cs-CZ" sz="2800" dirty="0" smtClean="0">
                <a:solidFill>
                  <a:srgbClr val="990033"/>
                </a:solidFill>
                <a:latin typeface="Calibri" pitchFamily="34" charset="0"/>
              </a:rPr>
              <a:t>ECS</a:t>
            </a:r>
            <a:endParaRPr lang="cs-CZ" sz="2800" dirty="0">
              <a:solidFill>
                <a:srgbClr val="990033"/>
              </a:solidFill>
              <a:latin typeface="Calibri" pitchFamily="34" charset="0"/>
            </a:endParaRPr>
          </a:p>
          <a:p>
            <a:pPr algn="ctr">
              <a:defRPr/>
            </a:pPr>
            <a:endParaRPr lang="cs-CZ" sz="2800" b="1" dirty="0">
              <a:solidFill>
                <a:srgbClr val="990033"/>
              </a:solidFill>
              <a:latin typeface="Calibri" pitchFamily="34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6893227" y="2559844"/>
            <a:ext cx="1732953" cy="71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Jedan prozor</a:t>
            </a:r>
            <a:endParaRPr lang="sr-Cyrl-RS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Single window</a:t>
            </a:r>
            <a:endParaRPr lang="cs-CZ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7105484" y="4508881"/>
            <a:ext cx="1494169" cy="175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r-Latn-R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Jedinstvena </a:t>
            </a:r>
          </a:p>
          <a:p>
            <a:pPr algn="ctr">
              <a:defRPr/>
            </a:pPr>
            <a:r>
              <a:rPr lang="sr-Latn-R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elektronska</a:t>
            </a:r>
          </a:p>
          <a:p>
            <a:pPr algn="ctr">
              <a:defRPr/>
            </a:pPr>
            <a:r>
              <a:rPr lang="sr-Latn-R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kontakt</a:t>
            </a:r>
          </a:p>
          <a:p>
            <a:pPr algn="ctr">
              <a:defRPr/>
            </a:pPr>
            <a:r>
              <a:rPr lang="sr-Latn-R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tačka</a:t>
            </a:r>
            <a:endParaRPr lang="en-GB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endParaRPr lang="cs-CZ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endParaRPr lang="en-GB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606599" y="2526507"/>
            <a:ext cx="1588746" cy="123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r-Latn-RS" sz="2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Zajednički</a:t>
            </a:r>
          </a:p>
          <a:p>
            <a:pPr algn="ctr">
              <a:defRPr/>
            </a:pPr>
            <a:r>
              <a:rPr lang="sr-Latn-RS" sz="2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informacioni</a:t>
            </a:r>
          </a:p>
          <a:p>
            <a:pPr algn="ctr">
              <a:defRPr/>
            </a:pPr>
            <a:r>
              <a:rPr lang="sr-Latn-RS" sz="2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portal</a:t>
            </a:r>
            <a:endParaRPr lang="cs-CZ" b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endParaRPr lang="en-GB" sz="1400" b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7692601" y="4761707"/>
            <a:ext cx="181821" cy="32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 sz="15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1156494" y="4185444"/>
            <a:ext cx="2582862" cy="227965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n-lt"/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1233909" y="4936210"/>
            <a:ext cx="1804639" cy="101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r-Latn-R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Sistem </a:t>
            </a:r>
          </a:p>
          <a:p>
            <a:pPr algn="ctr">
              <a:defRPr/>
            </a:pPr>
            <a:r>
              <a:rPr lang="sr-Latn-R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upravljanja </a:t>
            </a:r>
          </a:p>
          <a:p>
            <a:pPr algn="ctr">
              <a:defRPr/>
            </a:pPr>
            <a:r>
              <a:rPr lang="sr-Latn-R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autorizacija</a:t>
            </a:r>
            <a:r>
              <a:rPr lang="sr-Latn-R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ma</a:t>
            </a:r>
            <a:r>
              <a:rPr lang="sr-Cyrl-R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2812256" y="4401344"/>
            <a:ext cx="2582863" cy="22796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b="1" dirty="0">
              <a:latin typeface="+mn-lt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2996213" y="5325269"/>
            <a:ext cx="1473393" cy="101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r-Latn-R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Sistem </a:t>
            </a:r>
          </a:p>
          <a:p>
            <a:pPr algn="ctr">
              <a:defRPr/>
            </a:pPr>
            <a:r>
              <a:rPr lang="sr-Latn-R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upravljanja </a:t>
            </a:r>
          </a:p>
          <a:p>
            <a:pPr algn="ctr">
              <a:defRPr/>
            </a:pPr>
            <a:r>
              <a:rPr lang="sr-Latn-R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garancijama</a:t>
            </a:r>
            <a:endParaRPr lang="en-GB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7" name="Rectangle 26" descr="90%"/>
          <p:cNvSpPr>
            <a:spLocks noChangeArrowheads="1"/>
          </p:cNvSpPr>
          <p:nvPr/>
        </p:nvSpPr>
        <p:spPr bwMode="auto">
          <a:xfrm>
            <a:off x="2055019" y="3969544"/>
            <a:ext cx="1582737" cy="773113"/>
          </a:xfrm>
          <a:prstGeom prst="rect">
            <a:avLst/>
          </a:prstGeom>
          <a:pattFill prst="pct90">
            <a:fgClr>
              <a:srgbClr val="99CCFF"/>
            </a:fgClr>
            <a:bgClr>
              <a:schemeClr val="bg1"/>
            </a:bgClr>
          </a:patt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28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ICS</a:t>
            </a: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4548981" y="4471194"/>
            <a:ext cx="2582862" cy="22796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</a:endParaRPr>
          </a:p>
        </p:txBody>
      </p:sp>
      <p:sp>
        <p:nvSpPr>
          <p:cNvPr id="30" name="Rectangle 29" descr="30%"/>
          <p:cNvSpPr>
            <a:spLocks noChangeArrowheads="1"/>
          </p:cNvSpPr>
          <p:nvPr/>
        </p:nvSpPr>
        <p:spPr bwMode="auto">
          <a:xfrm>
            <a:off x="3704431" y="4112419"/>
            <a:ext cx="1584325" cy="627063"/>
          </a:xfrm>
          <a:prstGeom prst="rect">
            <a:avLst/>
          </a:prstGeom>
          <a:pattFill prst="pct30">
            <a:fgClr>
              <a:srgbClr val="6CCE9D"/>
            </a:fgClr>
            <a:bgClr>
              <a:schemeClr val="bg1"/>
            </a:bgClr>
          </a:patt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2200" b="1" dirty="0">
                <a:solidFill>
                  <a:srgbClr val="006600"/>
                </a:solidFill>
                <a:latin typeface="Calibri" pitchFamily="34" charset="0"/>
              </a:rPr>
              <a:t>EMCS</a:t>
            </a: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2382044" y="4761713"/>
            <a:ext cx="4537075" cy="863601"/>
            <a:chOff x="1610" y="3249"/>
            <a:chExt cx="3132" cy="544"/>
          </a:xfrm>
        </p:grpSpPr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1610" y="3249"/>
              <a:ext cx="3132" cy="317"/>
            </a:xfrm>
            <a:prstGeom prst="rect">
              <a:avLst/>
            </a:prstGeom>
            <a:solidFill>
              <a:srgbClr val="FFEB97"/>
            </a:solidFill>
            <a:ln w="9525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AEO</a:t>
              </a:r>
              <a:r>
                <a:rPr lang="cs-CZ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 / EORI</a:t>
              </a:r>
              <a:endParaRPr lang="en-GB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758" y="3566"/>
              <a:ext cx="903" cy="227"/>
            </a:xfrm>
            <a:prstGeom prst="rect">
              <a:avLst/>
            </a:prstGeom>
            <a:solidFill>
              <a:srgbClr val="FFEB97"/>
            </a:solidFill>
            <a:ln w="9525" algn="ctr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cs-CZ" b="1" dirty="0">
                <a:solidFill>
                  <a:srgbClr val="FF9900"/>
                </a:solidFill>
                <a:latin typeface="Calibri" pitchFamily="34" charset="0"/>
              </a:endParaRPr>
            </a:p>
          </p:txBody>
        </p:sp>
      </p:grp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5233754" y="5482432"/>
            <a:ext cx="1430818" cy="123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r-Latn-R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Sistem</a:t>
            </a:r>
          </a:p>
          <a:p>
            <a:pPr algn="ctr">
              <a:defRPr/>
            </a:pPr>
            <a:r>
              <a:rPr lang="sr-Latn-R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upravljanja</a:t>
            </a:r>
          </a:p>
          <a:p>
            <a:pPr algn="ctr">
              <a:defRPr/>
            </a:pPr>
            <a:r>
              <a:rPr lang="sr-Latn-R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rizikom</a:t>
            </a:r>
            <a:endParaRPr lang="en-GB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endParaRPr lang="en-GB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49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7" descr="j01958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2205038"/>
            <a:ext cx="2687637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905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1371600"/>
            <a:ext cx="91440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sr-Latn-CS" sz="44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sr-Latn-C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Hvala na </a:t>
            </a:r>
            <a:r>
              <a:rPr lang="sr-Latn-CS" sz="4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pažnji</a:t>
            </a:r>
            <a:endParaRPr lang="en-GB" sz="44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GB" sz="44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sr-Latn-R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Olga Protić</a:t>
            </a:r>
          </a:p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cs-CZ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rotico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@carina.rs</a:t>
            </a:r>
            <a:r>
              <a:rPr lang="cs-CZ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endParaRPr lang="en-GB" sz="28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GB" sz="28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80059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0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r-Latn-CS" sz="3600" b="1" dirty="0">
                <a:solidFill>
                  <a:srgbClr val="002060"/>
                </a:solidFill>
                <a:latin typeface="+mn-lt"/>
              </a:rPr>
              <a:t>Pojednostavljenja tranzitnog </a:t>
            </a:r>
            <a:r>
              <a:rPr lang="sr-Latn-CS" sz="3600" b="1" dirty="0" smtClean="0">
                <a:solidFill>
                  <a:srgbClr val="002060"/>
                </a:solidFill>
                <a:latin typeface="+mn-lt"/>
              </a:rPr>
              <a:t>postupka</a:t>
            </a:r>
          </a:p>
          <a:p>
            <a:pPr algn="ctr">
              <a:defRPr/>
            </a:pPr>
            <a:r>
              <a:rPr lang="sr-Latn-CS" sz="3600" b="1" dirty="0" smtClean="0">
                <a:solidFill>
                  <a:srgbClr val="002060"/>
                </a:solidFill>
              </a:rPr>
              <a:t>Član 55. Konvencije</a:t>
            </a:r>
            <a:endParaRPr lang="en-US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235274" y="1905000"/>
            <a:ext cx="8763000" cy="4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sr-Latn-CS" sz="2400" dirty="0">
                <a:solidFill>
                  <a:srgbClr val="002060"/>
                </a:solidFill>
              </a:rPr>
              <a:t>Upotreba </a:t>
            </a:r>
            <a:r>
              <a:rPr lang="sr-Latn-CS" sz="2400" dirty="0" smtClean="0">
                <a:solidFill>
                  <a:srgbClr val="002060"/>
                </a:solidFill>
              </a:rPr>
              <a:t>zajedničkog </a:t>
            </a:r>
            <a:r>
              <a:rPr lang="sr-Latn-CS" sz="2400" dirty="0">
                <a:solidFill>
                  <a:srgbClr val="002060"/>
                </a:solidFill>
              </a:rPr>
              <a:t>obezbeđenja ili oslobađanje od polaganja obezbeđenja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sr-Latn-CS" sz="2400" dirty="0">
                <a:solidFill>
                  <a:srgbClr val="002060"/>
                </a:solidFill>
              </a:rPr>
              <a:t>upotreba posebnih plombi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sr-Latn-CS" sz="2400" dirty="0" smtClean="0">
                <a:solidFill>
                  <a:srgbClr val="002060"/>
                </a:solidFill>
              </a:rPr>
              <a:t>status </a:t>
            </a:r>
            <a:r>
              <a:rPr lang="sr-Latn-CS" sz="2400" dirty="0">
                <a:solidFill>
                  <a:srgbClr val="002060"/>
                </a:solidFill>
              </a:rPr>
              <a:t>ovlašćenog pošiljaoca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sr-Latn-CS" sz="2400" dirty="0">
                <a:solidFill>
                  <a:srgbClr val="002060"/>
                </a:solidFill>
              </a:rPr>
              <a:t>status ovlašćenog </a:t>
            </a:r>
            <a:r>
              <a:rPr lang="sr-Latn-CS" sz="2400" dirty="0" smtClean="0">
                <a:solidFill>
                  <a:srgbClr val="002060"/>
                </a:solidFill>
              </a:rPr>
              <a:t>primaoca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sr-Latn-C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Upotreba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deklaracija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manjim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setom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podataka</a:t>
            </a:r>
            <a:endParaRPr lang="sr-Latn-RS" sz="24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sr-Latn-R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Upotreba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elektronskog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transportnog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dokumenta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kao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tranzitne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deklaracije</a:t>
            </a:r>
            <a:endParaRPr lang="en-US" sz="24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sr-Latn-CS" sz="2800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sr-Latn-CS" sz="2800" dirty="0">
                <a:solidFill>
                  <a:srgbClr val="002060"/>
                </a:solidFill>
                <a:latin typeface="+mn-lt"/>
              </a:rPr>
              <a:t>primenu pojednostavljenih postupaka specifičnih za robu:</a:t>
            </a: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sr-Latn-CS" sz="2800" dirty="0">
                <a:solidFill>
                  <a:srgbClr val="002060"/>
                </a:solidFill>
                <a:latin typeface="+mn-lt"/>
              </a:rPr>
              <a:t>Koja se prevozi železnicom ili velikim kontejnerima</a:t>
            </a: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sr-Latn-CS" sz="2800" dirty="0">
                <a:solidFill>
                  <a:srgbClr val="002060"/>
                </a:solidFill>
                <a:latin typeface="+mn-lt"/>
              </a:rPr>
              <a:t>Koja se prevozi </a:t>
            </a:r>
            <a:r>
              <a:rPr lang="sr-Latn-CS" sz="2800" dirty="0" smtClean="0">
                <a:solidFill>
                  <a:srgbClr val="002060"/>
                </a:solidFill>
                <a:latin typeface="+mn-lt"/>
              </a:rPr>
              <a:t>vazduhoplovima</a:t>
            </a:r>
            <a:endParaRPr lang="sr-Latn-CS" sz="28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919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0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r-Latn-CS" sz="3600" b="1" dirty="0" smtClean="0">
                <a:solidFill>
                  <a:srgbClr val="002060"/>
                </a:solidFill>
                <a:latin typeface="+mn-lt"/>
              </a:rPr>
              <a:t>Opšti uslovi za pojednostavljeni postupak</a:t>
            </a:r>
          </a:p>
          <a:p>
            <a:pPr algn="ctr">
              <a:defRPr/>
            </a:pPr>
            <a:r>
              <a:rPr lang="sr-Latn-CS" sz="3600" b="1" dirty="0" smtClean="0">
                <a:solidFill>
                  <a:srgbClr val="002060"/>
                </a:solidFill>
              </a:rPr>
              <a:t>Član 57. </a:t>
            </a:r>
            <a:r>
              <a:rPr lang="sr-Latn-CS" sz="3600" b="1" dirty="0">
                <a:solidFill>
                  <a:srgbClr val="002060"/>
                </a:solidFill>
              </a:rPr>
              <a:t>K</a:t>
            </a:r>
            <a:r>
              <a:rPr lang="sr-Latn-CS" sz="3600" b="1" dirty="0" smtClean="0">
                <a:solidFill>
                  <a:srgbClr val="002060"/>
                </a:solidFill>
              </a:rPr>
              <a:t>onvencije</a:t>
            </a:r>
            <a:endParaRPr lang="en-US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228600" y="1905000"/>
            <a:ext cx="8763000" cy="48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sr-Latn-CS" sz="2400" dirty="0" smtClean="0">
                <a:solidFill>
                  <a:srgbClr val="002060"/>
                </a:solidFill>
              </a:rPr>
              <a:t>Ima sedište na carinskom području Crne Gore</a:t>
            </a:r>
          </a:p>
          <a:p>
            <a:pPr marL="342900" indent="-3429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sr-Latn-CS" sz="2400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sr-Latn-CS" sz="2400" dirty="0" smtClean="0">
                <a:solidFill>
                  <a:srgbClr val="002060"/>
                </a:solidFill>
              </a:rPr>
              <a:t> Redovno koristi tranzitni postupak</a:t>
            </a:r>
          </a:p>
          <a:p>
            <a:pPr marL="342900" indent="-3429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sr-Latn-CS" sz="2400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sr-Latn-CS" sz="2400" dirty="0" smtClean="0">
                <a:solidFill>
                  <a:srgbClr val="002060"/>
                </a:solidFill>
              </a:rPr>
              <a:t>Nije počinio ozbiljan prekršaj carinskih i poreskih propisa ili nije  učestalo kršio te propise</a:t>
            </a:r>
          </a:p>
          <a:p>
            <a:pPr marL="342900" indent="-3429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sr-Latn-CS" sz="2400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sr-Latn-RS" sz="2400" dirty="0">
                <a:solidFill>
                  <a:srgbClr val="002060"/>
                </a:solidFill>
              </a:rPr>
              <a:t>P</a:t>
            </a:r>
            <a:r>
              <a:rPr lang="vi-VN" sz="2400" dirty="0" smtClean="0">
                <a:solidFill>
                  <a:srgbClr val="002060"/>
                </a:solidFill>
              </a:rPr>
              <a:t>raktični </a:t>
            </a:r>
            <a:r>
              <a:rPr lang="vi-VN" sz="2400" dirty="0">
                <a:solidFill>
                  <a:srgbClr val="002060"/>
                </a:solidFill>
              </a:rPr>
              <a:t>standardi stručnosti ili profesionalnih kvalifikacija koji su u</a:t>
            </a:r>
            <a:r>
              <a:rPr lang="sr-Latn-RS" sz="2400" dirty="0">
                <a:solidFill>
                  <a:srgbClr val="002060"/>
                </a:solidFill>
              </a:rPr>
              <a:t> </a:t>
            </a:r>
            <a:r>
              <a:rPr lang="vi-VN" sz="2400" dirty="0">
                <a:solidFill>
                  <a:srgbClr val="002060"/>
                </a:solidFill>
              </a:rPr>
              <a:t>neposrednoj vezi sa aktivnošću koja se </a:t>
            </a:r>
            <a:r>
              <a:rPr lang="vi-VN" sz="2400" dirty="0" smtClean="0">
                <a:solidFill>
                  <a:srgbClr val="002060"/>
                </a:solidFill>
              </a:rPr>
              <a:t>sprovodi;</a:t>
            </a:r>
            <a:endParaRPr lang="sr-Latn-RS" sz="2400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sr-Latn-RS" sz="2400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vi-VN" sz="2400" dirty="0" smtClean="0">
                <a:solidFill>
                  <a:srgbClr val="002060"/>
                </a:solidFill>
              </a:rPr>
              <a:t>posedovanje </a:t>
            </a:r>
            <a:r>
              <a:rPr lang="vi-VN" sz="2400" dirty="0">
                <a:solidFill>
                  <a:srgbClr val="002060"/>
                </a:solidFill>
              </a:rPr>
              <a:t>visokog nivoa kontrole aktivnosti i protoka robe od</a:t>
            </a:r>
            <a:r>
              <a:rPr lang="sr-Latn-RS" sz="2400" dirty="0">
                <a:solidFill>
                  <a:srgbClr val="002060"/>
                </a:solidFill>
              </a:rPr>
              <a:t> </a:t>
            </a:r>
            <a:r>
              <a:rPr lang="vi-VN" sz="2400" dirty="0">
                <a:solidFill>
                  <a:srgbClr val="002060"/>
                </a:solidFill>
              </a:rPr>
              <a:t>strane podnosioca zahteva, kroz zadovoljavajuće vođenje poslovne evidencije i, po potrebi, evidencije o prevozu robe, koja omogućava odgovarajuće</a:t>
            </a:r>
            <a:r>
              <a:rPr lang="sr-Latn-RS" sz="2400" dirty="0">
                <a:solidFill>
                  <a:srgbClr val="002060"/>
                </a:solidFill>
              </a:rPr>
              <a:t> </a:t>
            </a:r>
            <a:r>
              <a:rPr lang="vi-VN" sz="2400" dirty="0">
                <a:solidFill>
                  <a:srgbClr val="002060"/>
                </a:solidFill>
              </a:rPr>
              <a:t>carinske kontrole;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sr-Latn-CS" sz="24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en-US" sz="24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919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692696"/>
            <a:ext cx="882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800" b="1" dirty="0">
                <a:solidFill>
                  <a:srgbClr val="002060"/>
                </a:solidFill>
              </a:rPr>
              <a:t>Uslov –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zadovoljavajuće vođenje poslovne evidencije i, </a:t>
            </a:r>
            <a:endParaRPr lang="sr-Latn-RS" sz="28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r>
              <a:rPr lang="vi-VN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po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potrebi, evidencije o prevozu robe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16832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rgbClr val="002060"/>
                </a:solidFill>
              </a:rPr>
              <a:t>Provereno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postojanje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način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sprovođenja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utvrđenih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logističkih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procesa</a:t>
            </a:r>
            <a:r>
              <a:rPr lang="en-US" sz="2000" b="1" dirty="0">
                <a:solidFill>
                  <a:srgbClr val="002060"/>
                </a:solidFill>
              </a:rPr>
              <a:t> (</a:t>
            </a:r>
            <a:r>
              <a:rPr lang="en-US" sz="2000" b="1" dirty="0" err="1">
                <a:solidFill>
                  <a:srgbClr val="002060"/>
                </a:solidFill>
              </a:rPr>
              <a:t>kupovina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prijem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skladištenje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distribucija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prodaja</a:t>
            </a:r>
            <a:r>
              <a:rPr lang="en-US" sz="2000" b="1" dirty="0">
                <a:solidFill>
                  <a:srgbClr val="002060"/>
                </a:solidFill>
              </a:rPr>
              <a:t> robe);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rgbClr val="002060"/>
                </a:solidFill>
              </a:rPr>
              <a:t>Kontrola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prilagođenih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procesa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popisivanja</a:t>
            </a:r>
            <a:r>
              <a:rPr lang="en-US" sz="2000" b="1" dirty="0">
                <a:solidFill>
                  <a:srgbClr val="002060"/>
                </a:solidFill>
              </a:rPr>
              <a:t> (</a:t>
            </a:r>
            <a:r>
              <a:rPr lang="en-US" sz="2000" b="1" dirty="0" err="1">
                <a:solidFill>
                  <a:srgbClr val="002060"/>
                </a:solidFill>
              </a:rPr>
              <a:t>postojanje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internih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propisa</a:t>
            </a:r>
            <a:r>
              <a:rPr lang="en-US" sz="2000" b="1" dirty="0">
                <a:solidFill>
                  <a:srgbClr val="002060"/>
                </a:solidFill>
              </a:rPr>
              <a:t> / </a:t>
            </a:r>
            <a:r>
              <a:rPr lang="en-US" sz="2000" b="1" dirty="0" err="1">
                <a:solidFill>
                  <a:srgbClr val="002060"/>
                </a:solidFill>
              </a:rPr>
              <a:t>dokaza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za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rešavanje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razlika</a:t>
            </a:r>
            <a:r>
              <a:rPr lang="en-US" sz="2000" b="1" dirty="0">
                <a:solidFill>
                  <a:srgbClr val="002060"/>
                </a:solidFill>
              </a:rPr>
              <a:t> u </a:t>
            </a:r>
            <a:r>
              <a:rPr lang="en-US" sz="2000" b="1" dirty="0" err="1">
                <a:solidFill>
                  <a:srgbClr val="002060"/>
                </a:solidFill>
              </a:rPr>
              <a:t>unešenom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stanju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dokaz</a:t>
            </a:r>
            <a:r>
              <a:rPr lang="en-US" sz="2000" b="1" dirty="0">
                <a:solidFill>
                  <a:srgbClr val="002060"/>
                </a:solidFill>
              </a:rPr>
              <a:t> o </a:t>
            </a:r>
            <a:r>
              <a:rPr lang="en-US" sz="2000" b="1" dirty="0" err="1">
                <a:solidFill>
                  <a:srgbClr val="002060"/>
                </a:solidFill>
              </a:rPr>
              <a:t>sprovođenju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popisa</a:t>
            </a:r>
            <a:r>
              <a:rPr lang="en-US" sz="2000" b="1" dirty="0">
                <a:solidFill>
                  <a:srgbClr val="002060"/>
                </a:solidFill>
              </a:rPr>
              <a:t>);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rgbClr val="002060"/>
                </a:solidFill>
              </a:rPr>
              <a:t>Provereno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poznavanje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relevantnog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logističkog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softvera</a:t>
            </a:r>
            <a:r>
              <a:rPr lang="en-US" sz="2000" b="1" dirty="0">
                <a:solidFill>
                  <a:srgbClr val="002060"/>
                </a:solidFill>
              </a:rPr>
              <a:t> u </a:t>
            </a:r>
            <a:r>
              <a:rPr lang="en-US" sz="2000" b="1" dirty="0" err="1">
                <a:solidFill>
                  <a:srgbClr val="002060"/>
                </a:solidFill>
              </a:rPr>
              <a:t>konkretnim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poslovnim</a:t>
            </a:r>
            <a:r>
              <a:rPr lang="en-US" sz="2000" b="1" dirty="0">
                <a:solidFill>
                  <a:srgbClr val="002060"/>
                </a:solidFill>
              </a:rPr>
              <a:t>  </a:t>
            </a:r>
            <a:r>
              <a:rPr lang="en-US" sz="2000" b="1" dirty="0" err="1">
                <a:solidFill>
                  <a:srgbClr val="002060"/>
                </a:solidFill>
              </a:rPr>
              <a:t>slučajevima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donošenju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odluka</a:t>
            </a:r>
            <a:r>
              <a:rPr lang="en-US" sz="2000" b="1" dirty="0">
                <a:solidFill>
                  <a:srgbClr val="002060"/>
                </a:solidFill>
              </a:rPr>
              <a:t> od </a:t>
            </a:r>
            <a:r>
              <a:rPr lang="en-US" sz="2000" b="1" dirty="0" err="1">
                <a:solidFill>
                  <a:srgbClr val="002060"/>
                </a:solidFill>
              </a:rPr>
              <a:t>strane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nadležnih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carinskih</a:t>
            </a:r>
            <a:r>
              <a:rPr lang="en-US" sz="2000" b="1" dirty="0">
                <a:solidFill>
                  <a:srgbClr val="002060"/>
                </a:solidFill>
              </a:rPr>
              <a:t> organa u </a:t>
            </a:r>
            <a:r>
              <a:rPr lang="en-US" sz="2000" b="1" dirty="0" err="1">
                <a:solidFill>
                  <a:srgbClr val="002060"/>
                </a:solidFill>
              </a:rPr>
              <a:t>procesu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carinjenja</a:t>
            </a:r>
            <a:r>
              <a:rPr lang="en-US" sz="2000" b="1" dirty="0">
                <a:solidFill>
                  <a:srgbClr val="002060"/>
                </a:solidFill>
              </a:rPr>
              <a:t> (</a:t>
            </a:r>
            <a:r>
              <a:rPr lang="en-US" sz="2000" b="1" dirty="0" err="1">
                <a:solidFill>
                  <a:srgbClr val="002060"/>
                </a:solidFill>
              </a:rPr>
              <a:t>evidencija</a:t>
            </a:r>
            <a:r>
              <a:rPr lang="en-US" sz="2000" b="1" dirty="0">
                <a:solidFill>
                  <a:srgbClr val="002060"/>
                </a:solidFill>
              </a:rPr>
              <a:t> o </a:t>
            </a:r>
            <a:r>
              <a:rPr lang="en-US" sz="2000" b="1" dirty="0" err="1">
                <a:solidFill>
                  <a:srgbClr val="002060"/>
                </a:solidFill>
              </a:rPr>
              <a:t>skladištenju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provera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dokumentacije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vezane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za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prijem</a:t>
            </a:r>
            <a:r>
              <a:rPr lang="en-US" sz="2000" b="1" dirty="0">
                <a:solidFill>
                  <a:srgbClr val="002060"/>
                </a:solidFill>
              </a:rPr>
              <a:t>/</a:t>
            </a:r>
            <a:r>
              <a:rPr lang="en-US" sz="2000" b="1" dirty="0" err="1">
                <a:solidFill>
                  <a:srgbClr val="002060"/>
                </a:solidFill>
              </a:rPr>
              <a:t>izlaz</a:t>
            </a:r>
            <a:r>
              <a:rPr lang="en-US" sz="2000" b="1" dirty="0">
                <a:solidFill>
                  <a:srgbClr val="002060"/>
                </a:solidFill>
              </a:rPr>
              <a:t>/ </a:t>
            </a:r>
            <a:r>
              <a:rPr lang="en-US" sz="2000" b="1" dirty="0" err="1">
                <a:solidFill>
                  <a:srgbClr val="002060"/>
                </a:solidFill>
              </a:rPr>
              <a:t>skladištenje</a:t>
            </a:r>
            <a:r>
              <a:rPr lang="en-US" sz="2000" b="1" dirty="0">
                <a:solidFill>
                  <a:srgbClr val="002060"/>
                </a:solidFill>
              </a:rPr>
              <a:t> robe/</a:t>
            </a:r>
            <a:r>
              <a:rPr lang="en-US" sz="2000" b="1" dirty="0" err="1">
                <a:solidFill>
                  <a:srgbClr val="002060"/>
                </a:solidFill>
              </a:rPr>
              <a:t>materijala</a:t>
            </a:r>
            <a:r>
              <a:rPr lang="en-US" sz="2000" b="1" dirty="0">
                <a:solidFill>
                  <a:srgbClr val="002060"/>
                </a:solidFill>
              </a:rPr>
              <a:t>);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rgbClr val="002060"/>
                </a:solidFill>
              </a:rPr>
              <a:t>Kontrola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logističkog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sistema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koji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pravi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razliku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između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domaće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strane</a:t>
            </a:r>
            <a:r>
              <a:rPr lang="en-US" sz="2000" b="1" dirty="0">
                <a:solidFill>
                  <a:srgbClr val="002060"/>
                </a:solidFill>
              </a:rPr>
              <a:t> robe;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rgbClr val="002060"/>
                </a:solidFill>
              </a:rPr>
              <a:t>Kontrola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logističkog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sistema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koji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pravi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razliku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između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dobavljača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iz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sr-Latn-RS" sz="2000" b="1" dirty="0" smtClean="0">
                <a:solidFill>
                  <a:srgbClr val="002060"/>
                </a:solidFill>
              </a:rPr>
              <a:t>Crne Gore </a:t>
            </a:r>
            <a:r>
              <a:rPr lang="en-US" sz="2000" b="1" dirty="0" err="1" smtClean="0">
                <a:solidFill>
                  <a:srgbClr val="002060"/>
                </a:solidFill>
              </a:rPr>
              <a:t>i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ostalih</a:t>
            </a:r>
            <a:r>
              <a:rPr lang="en-US" sz="2000" b="1" dirty="0">
                <a:solidFill>
                  <a:srgbClr val="002060"/>
                </a:solidFill>
              </a:rPr>
              <a:t>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rgbClr val="002060"/>
                </a:solidFill>
              </a:rPr>
              <a:t>Kontrola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postojanja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internih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procedura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iz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oblasti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logistike</a:t>
            </a:r>
            <a:r>
              <a:rPr lang="en-US" sz="20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6238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0"/>
            <a:ext cx="9144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r-Latn-CS" sz="3600" b="1" dirty="0" smtClean="0">
                <a:solidFill>
                  <a:srgbClr val="002060"/>
                </a:solidFill>
                <a:latin typeface="+mn-lt"/>
              </a:rPr>
              <a:t>Ovlašćeni pošiljalac</a:t>
            </a:r>
            <a:endParaRPr lang="en-US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251520" y="1628800"/>
            <a:ext cx="8763000" cy="437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sr-Latn-CS" sz="2800" dirty="0" smtClean="0">
                <a:solidFill>
                  <a:srgbClr val="002060"/>
                </a:solidFill>
              </a:rPr>
              <a:t> Zajedničko obezbedjenje, umanjenje ili oslobođenje od polaganja obezbeđenja</a:t>
            </a:r>
          </a:p>
          <a:p>
            <a:pPr>
              <a:lnSpc>
                <a:spcPct val="80000"/>
              </a:lnSpc>
              <a:buClr>
                <a:srgbClr val="C00000"/>
              </a:buClr>
              <a:defRPr/>
            </a:pPr>
            <a:endParaRPr lang="sr-Latn-CS" sz="28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sr-Latn-CS" sz="2800" dirty="0" smtClean="0">
                <a:solidFill>
                  <a:srgbClr val="002060"/>
                </a:solidFill>
              </a:rPr>
              <a:t>Odobrenje sadrži:</a:t>
            </a:r>
            <a:r>
              <a:rPr lang="sr-Cyrl-CS" sz="2800" dirty="0" smtClean="0">
                <a:solidFill>
                  <a:srgbClr val="002060"/>
                </a:solidFill>
              </a:rPr>
              <a:t> </a:t>
            </a:r>
            <a:endParaRPr lang="sr-Latn-RS" sz="28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Clr>
                <a:srgbClr val="C00000"/>
              </a:buClr>
              <a:defRPr/>
            </a:pPr>
            <a:endParaRPr lang="sr-Latn-RS" sz="2000" dirty="0" smtClean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sr-Latn-RS" sz="2400" dirty="0" smtClean="0">
                <a:solidFill>
                  <a:srgbClr val="002060"/>
                </a:solidFill>
              </a:rPr>
              <a:t>Spisak odobrenih mesta</a:t>
            </a: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sr-Latn-RS" sz="2400" dirty="0" smtClean="0">
                <a:solidFill>
                  <a:srgbClr val="002060"/>
                </a:solidFill>
              </a:rPr>
              <a:t>Spisak odobrene robe</a:t>
            </a: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sr-Latn-RS" sz="2400" dirty="0" smtClean="0">
                <a:solidFill>
                  <a:srgbClr val="002060"/>
                </a:solidFill>
              </a:rPr>
              <a:t>Odobrene zemlje krajnjeg odredišta</a:t>
            </a: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sr-Latn-RS" sz="2400" dirty="0" smtClean="0">
                <a:solidFill>
                  <a:srgbClr val="002060"/>
                </a:solidFill>
              </a:rPr>
              <a:t>Podaci o plombama</a:t>
            </a: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sr-Latn-RS" sz="2400" dirty="0" smtClean="0">
                <a:solidFill>
                  <a:srgbClr val="002060"/>
                </a:solidFill>
              </a:rPr>
              <a:t>Odobrenje za izuzeće od propisanog putnog pravca</a:t>
            </a: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R</a:t>
            </a:r>
            <a:r>
              <a:rPr lang="sr-Latn-RS" sz="2400" dirty="0" smtClean="0">
                <a:solidFill>
                  <a:srgbClr val="002060"/>
                </a:solidFill>
              </a:rPr>
              <a:t>ok za dopremanje robe</a:t>
            </a: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sr-Latn-RS" sz="2400" dirty="0" smtClean="0">
                <a:solidFill>
                  <a:srgbClr val="002060"/>
                </a:solidFill>
              </a:rPr>
              <a:t>Rok za automatsko puštanje robe u tranzit (rok za odluku o kontroli)</a:t>
            </a: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sr-Latn-RS" sz="2400" dirty="0" smtClean="0">
                <a:solidFill>
                  <a:srgbClr val="002060"/>
                </a:solidFill>
              </a:rPr>
              <a:t>Podaci o zastupanju</a:t>
            </a:r>
            <a:endParaRPr lang="sr-Latn-CS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9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0"/>
            <a:ext cx="9144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r-Latn-CS" sz="3600" b="1" dirty="0" smtClean="0">
                <a:solidFill>
                  <a:srgbClr val="002060"/>
                </a:solidFill>
                <a:latin typeface="+mn-lt"/>
              </a:rPr>
              <a:t>Ovlašćeni primalac</a:t>
            </a:r>
            <a:endParaRPr lang="en-US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251520" y="1628800"/>
            <a:ext cx="8763000" cy="344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sr-Latn-CS" sz="2800" dirty="0" smtClean="0">
                <a:solidFill>
                  <a:srgbClr val="002060"/>
                </a:solidFill>
              </a:rPr>
              <a:t> Redovno prima robu koja je u postupku tranzita</a:t>
            </a:r>
          </a:p>
          <a:p>
            <a:pPr>
              <a:lnSpc>
                <a:spcPct val="80000"/>
              </a:lnSpc>
              <a:buClr>
                <a:srgbClr val="C00000"/>
              </a:buClr>
              <a:defRPr/>
            </a:pPr>
            <a:endParaRPr lang="sr-Latn-CS" sz="28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sr-Latn-CS" sz="2800" dirty="0" smtClean="0">
                <a:solidFill>
                  <a:srgbClr val="002060"/>
                </a:solidFill>
              </a:rPr>
              <a:t>Odobrenje sadrži:</a:t>
            </a:r>
            <a:r>
              <a:rPr lang="sr-Cyrl-CS" sz="2800" dirty="0" smtClean="0">
                <a:solidFill>
                  <a:srgbClr val="002060"/>
                </a:solidFill>
              </a:rPr>
              <a:t> </a:t>
            </a:r>
            <a:endParaRPr lang="sr-Latn-RS" sz="28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Clr>
                <a:srgbClr val="C00000"/>
              </a:buClr>
              <a:defRPr/>
            </a:pPr>
            <a:endParaRPr lang="sr-Latn-RS" sz="2000" dirty="0" smtClean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sr-Latn-RS" sz="2400" dirty="0" smtClean="0">
                <a:solidFill>
                  <a:srgbClr val="002060"/>
                </a:solidFill>
              </a:rPr>
              <a:t>Spisak odobrenih mesta</a:t>
            </a: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sr-Latn-RS" sz="2400" dirty="0" smtClean="0">
                <a:solidFill>
                  <a:srgbClr val="002060"/>
                </a:solidFill>
              </a:rPr>
              <a:t>Spisak odobrene robe </a:t>
            </a: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sr-Latn-RS" sz="2400" dirty="0" smtClean="0">
                <a:solidFill>
                  <a:srgbClr val="002060"/>
                </a:solidFill>
              </a:rPr>
              <a:t>Odobrene zemlje otpreme</a:t>
            </a: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sr-Latn-RS" sz="2400" dirty="0" smtClean="0">
                <a:solidFill>
                  <a:srgbClr val="002060"/>
                </a:solidFill>
              </a:rPr>
              <a:t>Rok za automatsku dozvolu za istovar</a:t>
            </a: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R</a:t>
            </a:r>
            <a:r>
              <a:rPr lang="sr-Latn-RS" sz="2400" dirty="0" smtClean="0">
                <a:solidFill>
                  <a:srgbClr val="002060"/>
                </a:solidFill>
              </a:rPr>
              <a:t>ok za istovar robe</a:t>
            </a: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sr-Latn-RS" sz="2400" dirty="0" smtClean="0">
                <a:solidFill>
                  <a:srgbClr val="002060"/>
                </a:solidFill>
              </a:rPr>
              <a:t>Rok za dostavljanje dokumenata</a:t>
            </a:r>
          </a:p>
          <a:p>
            <a:pPr lvl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sr-Latn-RS" sz="2400" dirty="0" smtClean="0">
                <a:solidFill>
                  <a:srgbClr val="002060"/>
                </a:solidFill>
              </a:rPr>
              <a:t>Broj odobrenja se mora uneti u poruku IE007</a:t>
            </a:r>
            <a:endParaRPr lang="sr-Latn-CS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9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620713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sr-Latn-R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Primer: </a:t>
            </a:r>
            <a:r>
              <a:rPr lang="sr-Latn-RS" altLang="en-US" sz="2800" dirty="0">
                <a:solidFill>
                  <a:srgbClr val="002060"/>
                </a:solidFill>
                <a:cs typeface="Arial" pitchFamily="34" charset="0"/>
              </a:rPr>
              <a:t>Preduzeće iz </a:t>
            </a:r>
            <a:r>
              <a:rPr lang="sr-Latn-RS" altLang="en-US" sz="2800" dirty="0" smtClean="0">
                <a:solidFill>
                  <a:srgbClr val="002060"/>
                </a:solidFill>
                <a:cs typeface="Arial" pitchFamily="34" charset="0"/>
              </a:rPr>
              <a:t>Crne Gore </a:t>
            </a:r>
            <a:r>
              <a:rPr lang="sr-Latn-RS" altLang="en-US" sz="2800" dirty="0">
                <a:solidFill>
                  <a:srgbClr val="002060"/>
                </a:solidFill>
                <a:cs typeface="Arial" pitchFamily="34" charset="0"/>
              </a:rPr>
              <a:t>uvozi robu iz Nemačke</a:t>
            </a:r>
            <a:endParaRPr lang="el-GR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765175"/>
            <a:ext cx="8229600" cy="4103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 marL="74250" lvl="1" indent="0" eaLnBrk="1" hangingPunct="1">
              <a:buSzPct val="120000"/>
              <a:buFontTx/>
              <a:buNone/>
              <a:defRPr/>
            </a:pPr>
            <a:endParaRPr lang="sr-Latn-RS" altLang="en-US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360000" lvl="1" eaLnBrk="1" hangingPunct="1">
              <a:buSzPct val="120000"/>
              <a:buFontTx/>
              <a:buBlip>
                <a:blip r:embed="rId2"/>
              </a:buBlip>
              <a:defRPr/>
            </a:pPr>
            <a:r>
              <a:rPr lang="sr-Latn-RS" altLang="en-US" sz="2400" dirty="0" smtClean="0">
                <a:solidFill>
                  <a:srgbClr val="002060"/>
                </a:solidFill>
                <a:cs typeface="Arial" pitchFamily="34" charset="0"/>
              </a:rPr>
              <a:t>Roba se po EX dokumentu doprema do izlaza sa carinskog područja EU. Na ulazu u RS se otvara NT dokument do granice sa Crnom Gorom. Na ulasku u Crnu Goru se podnosi nacionalni tranzit do odredišta u Crnoj Gori. Podnosi se nacionalna garancija. Ulazna granična ispostava ima ulogu polazne carinarnice.</a:t>
            </a:r>
          </a:p>
          <a:p>
            <a:pPr marL="360000" lvl="1">
              <a:buSzPct val="120000"/>
              <a:buBlip>
                <a:blip r:embed="rId2"/>
              </a:buBlip>
              <a:defRPr/>
            </a:pPr>
            <a:r>
              <a:rPr lang="sr-Latn-RS" altLang="en-US" sz="2400" dirty="0">
                <a:solidFill>
                  <a:srgbClr val="002060"/>
                </a:solidFill>
                <a:cs typeface="Arial" pitchFamily="34" charset="0"/>
              </a:rPr>
              <a:t>Roba se po T1 dokumentu doprema do odredišta u CG. </a:t>
            </a:r>
            <a:r>
              <a:rPr lang="sr-Latn-RS" altLang="en-US" sz="2400" dirty="0" smtClean="0">
                <a:solidFill>
                  <a:srgbClr val="002060"/>
                </a:solidFill>
                <a:cs typeface="Arial" pitchFamily="34" charset="0"/>
              </a:rPr>
              <a:t>Nakon sprovedenog izvoznog postupka u Nemačkoj otvara se T1 dokument do krajnjeg odredišta u Crnoj Gori. Na ulasku u RS evidentira se prelazak granice, na izlasku sa carinskog područja RS ne sprovode se carinske formalnosti, već se samo na ulasku  u CG evidentira se prelazak granice. Ulazna granična ispostava ima ulogu tranzitne carinarnice</a:t>
            </a:r>
            <a:endParaRPr lang="sr-Latn-RS" altLang="en-US" sz="2200" dirty="0">
              <a:solidFill>
                <a:srgbClr val="002060"/>
              </a:solidFill>
              <a:cs typeface="Arial" pitchFamily="34" charset="0"/>
            </a:endParaRPr>
          </a:p>
          <a:p>
            <a:pPr marL="74250" lvl="1" indent="0" eaLnBrk="1" hangingPunct="1">
              <a:buSzPct val="120000"/>
              <a:buFontTx/>
              <a:buNone/>
              <a:defRPr/>
            </a:pPr>
            <a:endParaRPr lang="sr-Latn-RS" altLang="en-US" sz="2400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39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1268413"/>
            <a:ext cx="9144000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buSzPct val="120000"/>
              <a:buFontTx/>
              <a:buBlip>
                <a:blip r:embed="rId2"/>
              </a:buBlip>
            </a:pPr>
            <a:r>
              <a:rPr lang="sr-Latn-RS" altLang="en-US" sz="2000" dirty="0" smtClean="0">
                <a:solidFill>
                  <a:srgbClr val="002060"/>
                </a:solidFill>
                <a:cs typeface="Arial" pitchFamily="34" charset="0"/>
              </a:rPr>
              <a:t>Roba se po izvoznoj deklaraciji doprema do izlaza sa carinskog područja Crne Gore. Na ulazu u RS otvara se nacionalni tranzit do odredišta u RS. </a:t>
            </a:r>
          </a:p>
          <a:p>
            <a:pPr marL="365760" lvl="1" indent="0" eaLnBrk="1" hangingPunct="1">
              <a:buSzPct val="120000"/>
              <a:buNone/>
            </a:pPr>
            <a:endParaRPr lang="sr-Latn-RS" altLang="en-US" sz="2000" dirty="0" smtClean="0">
              <a:solidFill>
                <a:srgbClr val="002060"/>
              </a:solidFill>
              <a:cs typeface="Arial" pitchFamily="34" charset="0"/>
            </a:endParaRPr>
          </a:p>
          <a:p>
            <a:pPr lvl="1" eaLnBrk="1" hangingPunct="1">
              <a:buSzPct val="120000"/>
              <a:buFontTx/>
              <a:buBlip>
                <a:blip r:embed="rId2"/>
              </a:buBlip>
            </a:pPr>
            <a:r>
              <a:rPr lang="sr-Latn-RS" altLang="en-US" dirty="0" smtClean="0">
                <a:solidFill>
                  <a:srgbClr val="002060"/>
                </a:solidFill>
                <a:cs typeface="Arial" pitchFamily="34" charset="0"/>
              </a:rPr>
              <a:t>Nakon izvoznog carinjenja u Crnoj Gori otvara se T1 do odredišta u Srbiji. Na izlasku iz Crne Gore ne sprovode se carinske formalnosti dok se na ulasku u RS evidentira prelazak granice.</a:t>
            </a:r>
            <a:endParaRPr lang="sr-Latn-RS" altLang="en-US" sz="20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457200" y="0"/>
            <a:ext cx="8229600" cy="9080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Latn-RS" sz="2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Primer: </a:t>
            </a:r>
            <a:r>
              <a:rPr lang="sr-Latn-RS" altLang="en-US" sz="2800" kern="0" dirty="0" smtClean="0">
                <a:solidFill>
                  <a:srgbClr val="002060"/>
                </a:solidFill>
                <a:cs typeface="Arial" pitchFamily="34" charset="0"/>
              </a:rPr>
              <a:t>Preduzeće iz Crne Gore izvozi robu u Srbiju</a:t>
            </a:r>
            <a:endParaRPr lang="el-GR" sz="2800" kern="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486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 - AT - implementation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6EB0938F7C9B34C973CDF1ED0F140FF" ma:contentTypeVersion="0" ma:contentTypeDescription="Vytvoří nový dokument" ma:contentTypeScope="" ma:versionID="979980bb832885443cfad8ba2e60ec3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030a4fb49af6ac1945304746faa3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F14B59-9943-4400-B6D1-0FAF8C0A05EB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6D55DAF-2266-4ADC-9D6A-8A0E295710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C4F6E20-3F59-4587-A4E9-3C437CC576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2012 - AT - implementation</Template>
  <TotalTime>8199</TotalTime>
  <Words>1478</Words>
  <Application>Microsoft Office PowerPoint</Application>
  <PresentationFormat>On-screen Show (4:3)</PresentationFormat>
  <Paragraphs>154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Georgia</vt:lpstr>
      <vt:lpstr>Times New Roman</vt:lpstr>
      <vt:lpstr>Wingdings</vt:lpstr>
      <vt:lpstr>2012 - AT - implementation</vt:lpstr>
      <vt:lpstr> KONVENCIJI O ZAJEDNIČKOM TRANZITNOM POSTUPKU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Primer: Preduzeće iz Crne Gore uvozi robu iz Nemačke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František Šíma</dc:creator>
  <cp:lastModifiedBy>Olga Protic</cp:lastModifiedBy>
  <cp:revision>334</cp:revision>
  <cp:lastPrinted>2012-03-29T05:49:15Z</cp:lastPrinted>
  <dcterms:created xsi:type="dcterms:W3CDTF">2012-04-12T12:50:32Z</dcterms:created>
  <dcterms:modified xsi:type="dcterms:W3CDTF">2021-03-01T11:29:30Z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0x010100D6EB0938F7C9B34C973CDF1ED0F140FF</vt:lpwstr>
  </property>
</Properties>
</file>