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44" r:id="rId4"/>
  </p:sldMasterIdLst>
  <p:notesMasterIdLst>
    <p:notesMasterId r:id="rId15"/>
  </p:notesMasterIdLst>
  <p:sldIdLst>
    <p:sldId id="315" r:id="rId5"/>
    <p:sldId id="397" r:id="rId6"/>
    <p:sldId id="321" r:id="rId7"/>
    <p:sldId id="319" r:id="rId8"/>
    <p:sldId id="336" r:id="rId9"/>
    <p:sldId id="382" r:id="rId10"/>
    <p:sldId id="337" r:id="rId11"/>
    <p:sldId id="403" r:id="rId12"/>
    <p:sldId id="395" r:id="rId13"/>
    <p:sldId id="335" r:id="rId14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0985" autoAdjust="0"/>
  </p:normalViewPr>
  <p:slideViewPr>
    <p:cSldViewPr>
      <p:cViewPr varScale="1">
        <p:scale>
          <a:sx n="71" d="100"/>
          <a:sy n="71" d="100"/>
        </p:scale>
        <p:origin x="153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7BF4A78C-0772-4A99-BBDD-130326287BFA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262" y="4686223"/>
            <a:ext cx="5389240" cy="4440077"/>
          </a:xfrm>
          <a:prstGeom prst="rect">
            <a:avLst/>
          </a:prstGeom>
        </p:spPr>
        <p:txBody>
          <a:bodyPr vert="horz" lIns="90763" tIns="45382" rIns="90763" bIns="45382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0868"/>
            <a:ext cx="2919565" cy="49386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626" y="9370868"/>
            <a:ext cx="2919565" cy="49386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78CA32AE-6868-4988-8653-AC0E6CE82C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336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en-US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9FA820C-1B24-43BD-8B65-4A9E3C850500}" type="slidenum">
              <a:rPr lang="en-US" altLang="en-US" smtClean="0">
                <a:latin typeface="Calibri" pitchFamily="34" charset="0"/>
              </a:rPr>
              <a:pPr/>
              <a:t>3</a:t>
            </a:fld>
            <a:endParaRPr lang="en-US" alt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864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en-US" smtClean="0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3A334FD-316C-4FF5-B6C6-7664039D0A6D}" type="slidenum">
              <a:rPr lang="en-US" altLang="en-US" smtClean="0">
                <a:latin typeface="Calibri" pitchFamily="34" charset="0"/>
              </a:rPr>
              <a:pPr/>
              <a:t>10</a:t>
            </a:fld>
            <a:endParaRPr lang="en-US" alt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476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4186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1560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157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346605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Klepnutím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7" r:id="rId12"/>
    <p:sldLayoutId id="2147483758" r:id="rId13"/>
    <p:sldLayoutId id="2147483760" r:id="rId14"/>
    <p:sldLayoutId id="2147483763" r:id="rId15"/>
    <p:sldLayoutId id="2147483765" r:id="rId16"/>
    <p:sldLayoutId id="2147483766" r:id="rId17"/>
    <p:sldLayoutId id="2147483767" r:id="rId18"/>
    <p:sldLayoutId id="2147483768" r:id="rId19"/>
    <p:sldLayoutId id="2147483769" r:id="rId20"/>
    <p:sldLayoutId id="2147483770" r:id="rId21"/>
    <p:sldLayoutId id="2147483771" r:id="rId22"/>
    <p:sldLayoutId id="2147483772" r:id="rId23"/>
    <p:sldLayoutId id="2147483773" r:id="rId24"/>
    <p:sldLayoutId id="2147483774" r:id="rId25"/>
    <p:sldLayoutId id="2147483775" r:id="rId26"/>
    <p:sldLayoutId id="2147483776" r:id="rId27"/>
    <p:sldLayoutId id="2147483777" r:id="rId28"/>
    <p:sldLayoutId id="2147483778" r:id="rId29"/>
    <p:sldLayoutId id="2147483779" r:id="rId30"/>
    <p:sldLayoutId id="2147483780" r:id="rId31"/>
    <p:sldLayoutId id="2147483781" r:id="rId32"/>
    <p:sldLayoutId id="2147483782" r:id="rId33"/>
    <p:sldLayoutId id="2147483783" r:id="rId34"/>
    <p:sldLayoutId id="2147483784" r:id="rId35"/>
    <p:sldLayoutId id="2147483785" r:id="rId36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r-Latn-RS" b="1" dirty="0" smtClean="0">
                <a:solidFill>
                  <a:srgbClr val="002060"/>
                </a:solidFill>
              </a:rPr>
              <a:t>Podgorica,  5. mart 2021.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484784"/>
            <a:ext cx="7200800" cy="3600400"/>
          </a:xfrm>
        </p:spPr>
        <p:txBody>
          <a:bodyPr/>
          <a:lstStyle/>
          <a:p>
            <a:pPr marL="182880" indent="0" algn="ctr">
              <a:buNone/>
            </a:pPr>
            <a:r>
              <a:rPr lang="sr-Latn-R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sr-Latn-R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sr-Latn-R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KONVENCIJI O ZAJEDNIČKOM TRANZITNOM POSTUPKU</a:t>
            </a:r>
            <a:endParaRPr lang="en-US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520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sr-Latn-CS" sz="4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sr-Latn-CS" sz="4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Hvala na </a:t>
            </a:r>
            <a:r>
              <a:rPr lang="sr-Latn-CS" sz="4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pažnji</a:t>
            </a:r>
            <a:endParaRPr lang="en-GB" sz="44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GB" sz="44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sr-Latn-R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Olga Protić</a:t>
            </a:r>
          </a:p>
          <a:p>
            <a:pPr algn="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cs-CZ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rotico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@carina.rs</a:t>
            </a:r>
            <a:r>
              <a:rPr lang="cs-CZ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endParaRPr lang="en-GB" sz="28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GB" sz="28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80059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</a:rPr>
              <a:t>Agenda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2276872"/>
            <a:ext cx="6400800" cy="34747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r-Latn-RS" sz="2400" b="1" dirty="0" smtClean="0">
                <a:solidFill>
                  <a:schemeClr val="accent1">
                    <a:lumMod val="75000"/>
                  </a:schemeClr>
                </a:solidFill>
              </a:rPr>
              <a:t>Uvod</a:t>
            </a:r>
            <a:endParaRPr lang="sr-Latn-RS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98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4294967295"/>
          </p:nvPr>
        </p:nvSpPr>
        <p:spPr bwMode="auto">
          <a:xfrm>
            <a:off x="323850" y="765175"/>
            <a:ext cx="8820150" cy="5256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Clr>
                <a:srgbClr val="C00000"/>
              </a:buClr>
              <a:buFontTx/>
              <a:buNone/>
            </a:pPr>
            <a:endParaRPr lang="en-US" altLang="en-US" sz="2600" dirty="0" smtClean="0">
              <a:solidFill>
                <a:srgbClr val="000066"/>
              </a:solidFill>
            </a:endParaRPr>
          </a:p>
          <a:p>
            <a:pPr marL="0" indent="0" eaLnBrk="1" hangingPunct="1">
              <a:buClr>
                <a:srgbClr val="C00000"/>
              </a:buClr>
              <a:buFont typeface="Wingdings" pitchFamily="2" charset="2"/>
              <a:buChar char="ü"/>
            </a:pPr>
            <a:endParaRPr lang="en-US" altLang="en-US" sz="2600" dirty="0" smtClean="0">
              <a:solidFill>
                <a:srgbClr val="000066"/>
              </a:solidFill>
            </a:endParaRPr>
          </a:p>
          <a:p>
            <a:pPr marL="0" indent="0" eaLnBrk="1" hangingPunct="1">
              <a:buClr>
                <a:srgbClr val="C00000"/>
              </a:buClr>
              <a:buFont typeface="Wingdings" pitchFamily="2" charset="2"/>
              <a:buChar char="ü"/>
            </a:pPr>
            <a:r>
              <a:rPr lang="en-US" altLang="en-US" sz="2800" dirty="0" err="1" smtClean="0">
                <a:solidFill>
                  <a:srgbClr val="000066"/>
                </a:solidFill>
              </a:rPr>
              <a:t>Nacionalni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tranzit</a:t>
            </a:r>
            <a:r>
              <a:rPr lang="en-US" altLang="en-US" sz="2800" dirty="0" smtClean="0">
                <a:solidFill>
                  <a:srgbClr val="000066"/>
                </a:solidFill>
              </a:rPr>
              <a:t> –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Carinski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zakon</a:t>
            </a:r>
            <a:r>
              <a:rPr lang="en-US" altLang="en-US" sz="2800" dirty="0" smtClean="0">
                <a:solidFill>
                  <a:srgbClr val="000066"/>
                </a:solidFill>
              </a:rPr>
              <a:t>;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Uredba</a:t>
            </a:r>
            <a:r>
              <a:rPr lang="en-US" altLang="en-US" sz="2800" dirty="0" smtClean="0">
                <a:solidFill>
                  <a:srgbClr val="000066"/>
                </a:solidFill>
              </a:rPr>
              <a:t>;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Pravilnik</a:t>
            </a:r>
            <a:endParaRPr lang="en-US" altLang="en-US" sz="2800" dirty="0" smtClean="0">
              <a:solidFill>
                <a:srgbClr val="000066"/>
              </a:solidFill>
            </a:endParaRPr>
          </a:p>
          <a:p>
            <a:pPr marL="0" indent="0" eaLnBrk="1" hangingPunct="1">
              <a:buClr>
                <a:srgbClr val="C00000"/>
              </a:buClr>
              <a:buFont typeface="Wingdings" pitchFamily="2" charset="2"/>
              <a:buChar char="ü"/>
            </a:pPr>
            <a:r>
              <a:rPr lang="en-US" altLang="en-US" sz="2800" dirty="0" err="1" smtClean="0">
                <a:solidFill>
                  <a:srgbClr val="000066"/>
                </a:solidFill>
              </a:rPr>
              <a:t>Tranzit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Zajednice</a:t>
            </a:r>
            <a:r>
              <a:rPr lang="en-US" altLang="en-US" sz="2800" dirty="0" smtClean="0">
                <a:solidFill>
                  <a:srgbClr val="000066"/>
                </a:solidFill>
              </a:rPr>
              <a:t> –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tranzit</a:t>
            </a:r>
            <a:r>
              <a:rPr lang="en-US" altLang="en-US" sz="2800" dirty="0" smtClean="0">
                <a:solidFill>
                  <a:srgbClr val="000066"/>
                </a:solidFill>
              </a:rPr>
              <a:t> u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okviru</a:t>
            </a:r>
            <a:r>
              <a:rPr lang="en-US" altLang="en-US" sz="2800" dirty="0" smtClean="0">
                <a:solidFill>
                  <a:srgbClr val="000066"/>
                </a:solidFill>
              </a:rPr>
              <a:t> EU – UCC; IP, DA, TDA</a:t>
            </a:r>
          </a:p>
          <a:p>
            <a:pPr marL="0" indent="0" eaLnBrk="1" hangingPunct="1">
              <a:buClr>
                <a:srgbClr val="C00000"/>
              </a:buClr>
              <a:buFont typeface="Wingdings" pitchFamily="2" charset="2"/>
              <a:buChar char="ü"/>
            </a:pPr>
            <a:r>
              <a:rPr lang="en-US" altLang="en-US" sz="2800" dirty="0" err="1" smtClean="0">
                <a:solidFill>
                  <a:srgbClr val="000066"/>
                </a:solidFill>
              </a:rPr>
              <a:t>Zajednički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tranzit</a:t>
            </a:r>
            <a:r>
              <a:rPr lang="en-US" altLang="en-US" sz="2800" dirty="0" smtClean="0">
                <a:solidFill>
                  <a:srgbClr val="000066"/>
                </a:solidFill>
              </a:rPr>
              <a:t> – EU, EFTA</a:t>
            </a:r>
            <a:r>
              <a:rPr lang="sr-Latn-RS" altLang="en-US" sz="2800" dirty="0" smtClean="0">
                <a:solidFill>
                  <a:srgbClr val="000066"/>
                </a:solidFill>
              </a:rPr>
              <a:t>,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Turska</a:t>
            </a:r>
            <a:r>
              <a:rPr lang="sr-Latn-RS" altLang="en-US" sz="2800" dirty="0" smtClean="0">
                <a:solidFill>
                  <a:srgbClr val="000066"/>
                </a:solidFill>
              </a:rPr>
              <a:t>, Republika severna Makedonija, ‚Republika Srbija i Ujedinjeno Kraljevstvo</a:t>
            </a:r>
            <a:r>
              <a:rPr lang="en-US" altLang="en-US" sz="2800" dirty="0" smtClean="0">
                <a:solidFill>
                  <a:srgbClr val="000066"/>
                </a:solidFill>
              </a:rPr>
              <a:t> –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Konvencija</a:t>
            </a:r>
            <a:r>
              <a:rPr lang="en-US" altLang="en-US" sz="2800" dirty="0" smtClean="0">
                <a:solidFill>
                  <a:srgbClr val="000066"/>
                </a:solidFill>
              </a:rPr>
              <a:t> o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zajedničkom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tranzitu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i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sr-Latn-RS" altLang="en-US" sz="2800" dirty="0" err="1">
                <a:solidFill>
                  <a:srgbClr val="000066"/>
                </a:solidFill>
              </a:rPr>
              <a:t>K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onvencija</a:t>
            </a:r>
            <a:r>
              <a:rPr lang="en-US" altLang="en-US" sz="2800" dirty="0" smtClean="0">
                <a:solidFill>
                  <a:srgbClr val="000066"/>
                </a:solidFill>
              </a:rPr>
              <a:t> o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pojednostavljenim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formalnostima</a:t>
            </a:r>
            <a:r>
              <a:rPr lang="en-US" altLang="en-US" sz="2800" dirty="0" smtClean="0">
                <a:solidFill>
                  <a:srgbClr val="000066"/>
                </a:solidFill>
              </a:rPr>
              <a:t> u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trgovini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robom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iz</a:t>
            </a:r>
            <a:r>
              <a:rPr lang="en-US" altLang="en-US" sz="2800" dirty="0" smtClean="0">
                <a:solidFill>
                  <a:srgbClr val="000066"/>
                </a:solidFill>
              </a:rPr>
              <a:t> 1987</a:t>
            </a:r>
          </a:p>
          <a:p>
            <a:pPr marL="0" indent="0" eaLnBrk="1" hangingPunct="1">
              <a:buClr>
                <a:srgbClr val="C00000"/>
              </a:buClr>
              <a:buFont typeface="Wingdings" pitchFamily="2" charset="2"/>
              <a:buChar char="ü"/>
            </a:pPr>
            <a:r>
              <a:rPr lang="en-US" altLang="en-US" sz="2800" dirty="0" smtClean="0">
                <a:solidFill>
                  <a:srgbClr val="000066"/>
                </a:solidFill>
              </a:rPr>
              <a:t>NCTS –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sistem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razmene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poruka</a:t>
            </a:r>
            <a:r>
              <a:rPr lang="en-US" altLang="en-US" sz="2800" dirty="0" smtClean="0">
                <a:solidFill>
                  <a:srgbClr val="000066"/>
                </a:solidFill>
              </a:rPr>
              <a:t>-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drumski</a:t>
            </a:r>
            <a:r>
              <a:rPr lang="en-US" altLang="en-US" sz="2800" dirty="0" smtClean="0">
                <a:solidFill>
                  <a:srgbClr val="000066"/>
                </a:solidFill>
              </a:rPr>
              <a:t> transport</a:t>
            </a:r>
          </a:p>
        </p:txBody>
      </p:sp>
      <p:sp>
        <p:nvSpPr>
          <p:cNvPr id="13315" name="Content Placeholder 1"/>
          <p:cNvSpPr txBox="1">
            <a:spLocks/>
          </p:cNvSpPr>
          <p:nvPr/>
        </p:nvSpPr>
        <p:spPr bwMode="auto">
          <a:xfrm>
            <a:off x="0" y="34925"/>
            <a:ext cx="91440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Vrste</a:t>
            </a:r>
            <a:r>
              <a:rPr lang="en-US" altLang="en-US" sz="4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tranzita</a:t>
            </a:r>
            <a:endParaRPr lang="en-US" altLang="en-US" sz="4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8748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>
          <a:xfrm>
            <a:off x="457200" y="26064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x-none" sz="3200" ker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Zakonski osnov</a:t>
            </a:r>
            <a:endParaRPr lang="en-US" sz="3200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>
          <a:xfrm>
            <a:off x="457200" y="981075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400" kern="0" dirty="0">
                <a:solidFill>
                  <a:srgbClr val="002060"/>
                </a:solidFill>
                <a:latin typeface="+mn-lt"/>
              </a:rPr>
              <a:t>Nacionalni tranzit</a:t>
            </a:r>
            <a:endParaRPr lang="x-none" sz="2400" kern="0">
              <a:solidFill>
                <a:srgbClr val="002060"/>
              </a:solidFill>
              <a:latin typeface="+mn-lt"/>
            </a:endParaRPr>
          </a:p>
          <a:p>
            <a:pPr marL="742950" lvl="1" indent="-28575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400" kern="0" dirty="0" smtClean="0">
                <a:solidFill>
                  <a:srgbClr val="002060"/>
                </a:solidFill>
                <a:latin typeface="+mn-lt"/>
              </a:rPr>
              <a:t>Čl. 155-159. </a:t>
            </a:r>
            <a:r>
              <a:rPr lang="x-none" sz="2400" kern="0" smtClean="0">
                <a:solidFill>
                  <a:srgbClr val="002060"/>
                </a:solidFill>
                <a:latin typeface="+mn-lt"/>
              </a:rPr>
              <a:t>Carinsk</a:t>
            </a:r>
            <a:r>
              <a:rPr lang="sr-Latn-RS" sz="2400" kern="0" dirty="0" smtClean="0">
                <a:solidFill>
                  <a:srgbClr val="002060"/>
                </a:solidFill>
                <a:latin typeface="+mn-lt"/>
              </a:rPr>
              <a:t>og</a:t>
            </a:r>
            <a:r>
              <a:rPr lang="x-none" sz="2400" kern="0" smtClean="0">
                <a:solidFill>
                  <a:srgbClr val="002060"/>
                </a:solidFill>
                <a:latin typeface="+mn-lt"/>
              </a:rPr>
              <a:t> zakon</a:t>
            </a:r>
            <a:r>
              <a:rPr lang="sr-Latn-RS" sz="2400" kern="0" dirty="0" smtClean="0">
                <a:solidFill>
                  <a:srgbClr val="002060"/>
                </a:solidFill>
                <a:latin typeface="+mn-lt"/>
              </a:rPr>
              <a:t>a</a:t>
            </a:r>
            <a:endParaRPr lang="x-none" sz="2400" kern="0">
              <a:solidFill>
                <a:srgbClr val="002060"/>
              </a:solidFill>
              <a:latin typeface="+mn-lt"/>
            </a:endParaRPr>
          </a:p>
          <a:p>
            <a:pPr marL="742950" lvl="1" indent="-28575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x-none" sz="2400" kern="0" smtClean="0">
                <a:solidFill>
                  <a:srgbClr val="002060"/>
                </a:solidFill>
                <a:latin typeface="+mn-lt"/>
              </a:rPr>
              <a:t>Uredbe</a:t>
            </a:r>
            <a:r>
              <a:rPr lang="sr-Latn-RS" sz="2400" kern="0" dirty="0" smtClean="0">
                <a:solidFill>
                  <a:srgbClr val="002060"/>
                </a:solidFill>
                <a:latin typeface="+mn-lt"/>
              </a:rPr>
              <a:t> za sprovođenje carinskog zakona</a:t>
            </a:r>
          </a:p>
          <a:p>
            <a:pPr marL="742950" lvl="1" indent="-28575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400" kern="0" dirty="0" smtClean="0">
                <a:solidFill>
                  <a:srgbClr val="002060"/>
                </a:solidFill>
              </a:rPr>
              <a:t>Pravilnik</a:t>
            </a:r>
            <a:endParaRPr lang="sr-Latn-RS" sz="2400" kern="0" dirty="0">
              <a:solidFill>
                <a:srgbClr val="002060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x-none" sz="2400" kern="0">
                <a:solidFill>
                  <a:srgbClr val="002060"/>
                </a:solidFill>
                <a:latin typeface="+mn-lt"/>
              </a:rPr>
              <a:t>Međunarodne konvencije </a:t>
            </a:r>
            <a:endParaRPr lang="en-US" sz="2400" kern="0" dirty="0">
              <a:solidFill>
                <a:srgbClr val="002060"/>
              </a:solidFill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x-none" sz="2400" kern="0">
                <a:solidFill>
                  <a:srgbClr val="002060"/>
                </a:solidFill>
                <a:latin typeface="+mn-lt"/>
              </a:rPr>
              <a:t>TIR,</a:t>
            </a:r>
            <a:endParaRPr lang="en-US" sz="2400" kern="0" dirty="0">
              <a:solidFill>
                <a:srgbClr val="002060"/>
              </a:solidFill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400" kern="0" dirty="0">
                <a:solidFill>
                  <a:srgbClr val="002060"/>
                </a:solidFill>
                <a:latin typeface="+mn-lt"/>
              </a:rPr>
              <a:t>Istambulska –ATA karnet</a:t>
            </a:r>
            <a:r>
              <a:rPr lang="en-US" sz="2400" kern="0" dirty="0">
                <a:solidFill>
                  <a:srgbClr val="002060"/>
                </a:solidFill>
                <a:latin typeface="+mn-lt"/>
              </a:rPr>
              <a:t>,</a:t>
            </a:r>
          </a:p>
          <a:p>
            <a:pPr marL="800100" lvl="1" indent="-34290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400" kern="0" dirty="0">
                <a:solidFill>
                  <a:srgbClr val="002060"/>
                </a:solidFill>
                <a:latin typeface="+mn-lt"/>
              </a:rPr>
              <a:t>Konvencija o zajedničkom tranzitnom postupku</a:t>
            </a:r>
            <a:endParaRPr lang="en-US" sz="2400" kern="0" dirty="0">
              <a:solidFill>
                <a:srgbClr val="002060"/>
              </a:solidFill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400" kern="0" dirty="0">
                <a:solidFill>
                  <a:srgbClr val="002060"/>
                </a:solidFill>
                <a:latin typeface="+mn-lt"/>
              </a:rPr>
              <a:t>Konvencija o pojednostavljenim formalnostima u trgovini robom- SAD konvencija</a:t>
            </a:r>
            <a:endParaRPr lang="x-none" sz="2400" kern="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3045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790" y="692696"/>
            <a:ext cx="59175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RS" altLang="en-US" sz="3200" b="1" dirty="0" smtClean="0">
                <a:solidFill>
                  <a:srgbClr val="0F5494"/>
                </a:solidFill>
                <a:latin typeface="+mj-lt"/>
              </a:rPr>
              <a:t>ISTORIJA ZAJEDNIČKOG TRANZITA</a:t>
            </a:r>
            <a:endParaRPr lang="en-US" altLang="en-US" sz="3200" b="1" dirty="0">
              <a:solidFill>
                <a:srgbClr val="0F5494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48" y="1412776"/>
            <a:ext cx="9144000" cy="5254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en-GB" altLang="en-US" i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Gulim" pitchFamily="32" charset="-127"/>
                <a:cs typeface="ヒラギノ角ゴ Pro W3" charset="0"/>
              </a:rPr>
              <a:t>1968 	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EC uvodi Tranzit Zajednice</a:t>
            </a:r>
            <a:endParaRPr lang="en-GB" altLang="en-US" sz="2400" dirty="0">
              <a:solidFill>
                <a:schemeClr val="accent1">
                  <a:lumMod val="75000"/>
                </a:schemeClr>
              </a:solidFill>
              <a:ea typeface="Gulim" pitchFamily="32" charset="-127"/>
              <a:cs typeface="ヒラギノ角ゴ Pro W3" charset="0"/>
            </a:endParaRP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1972 	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Poseban sporazum između EC, Austrije i Švajcarske</a:t>
            </a:r>
            <a:endParaRPr lang="en-GB" altLang="en-US" sz="2400" dirty="0">
              <a:solidFill>
                <a:schemeClr val="accent1">
                  <a:lumMod val="75000"/>
                </a:schemeClr>
              </a:solidFill>
              <a:ea typeface="Gulim" pitchFamily="32" charset="-127"/>
              <a:cs typeface="ヒラギノ角ゴ Pro W3" charset="0"/>
            </a:endParaRP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1987 	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Konvencija o zajedničkom tranzitnom postupku/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 </a:t>
            </a: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SAD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Konvencija između EC i EFTA zemalja 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(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Austrija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,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Finska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,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Island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,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Norveška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,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Švedska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,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Švajcarska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)</a:t>
            </a:r>
            <a:endParaRPr lang="en-GB" altLang="en-US" sz="2400" dirty="0">
              <a:solidFill>
                <a:schemeClr val="accent1">
                  <a:lumMod val="75000"/>
                </a:schemeClr>
              </a:solidFill>
              <a:ea typeface="Gulim" pitchFamily="32" charset="-127"/>
              <a:cs typeface="ヒラギノ角ゴ Pro W3" charset="0"/>
            </a:endParaRPr>
          </a:p>
          <a:p>
            <a:pPr marL="457200" indent="-457200">
              <a:lnSpc>
                <a:spcPct val="90000"/>
              </a:lnSpc>
              <a:spcBef>
                <a:spcPts val="400"/>
              </a:spcBef>
              <a:buAutoNum type="arabicPlain" startAt="1996"/>
            </a:pP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     Republika Češka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,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Mađarska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,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 Poljska i Slovačka</a:t>
            </a: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2004     Estonija, Kipar, Slovenija, Litvanija, Malta, Letonija</a:t>
            </a:r>
            <a:endParaRPr lang="en-GB" altLang="en-US" sz="2400" dirty="0">
              <a:solidFill>
                <a:schemeClr val="accent1">
                  <a:lumMod val="75000"/>
                </a:schemeClr>
              </a:solidFill>
              <a:ea typeface="Gulim" pitchFamily="32" charset="-127"/>
              <a:cs typeface="ヒラギノ角ゴ Pro W3" charset="0"/>
            </a:endParaRP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200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6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	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Rumunija i Bugarska</a:t>
            </a:r>
            <a:endParaRPr lang="en-GB" altLang="en-US" sz="2400" dirty="0" smtClean="0">
              <a:solidFill>
                <a:schemeClr val="accent1">
                  <a:lumMod val="75000"/>
                </a:schemeClr>
              </a:solidFill>
              <a:ea typeface="Gulim" pitchFamily="32" charset="-127"/>
              <a:cs typeface="ヒラギノ角ゴ Pro W3" charset="0"/>
            </a:endParaRP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2012     Hrvatska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 (1 Jul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i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)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 i Turska </a:t>
            </a: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 (1 Dec.)</a:t>
            </a:r>
            <a:endParaRPr lang="sr-Latn-RS" altLang="en-US" sz="2400" dirty="0" smtClean="0">
              <a:solidFill>
                <a:schemeClr val="accent1">
                  <a:lumMod val="75000"/>
                </a:schemeClr>
              </a:solidFill>
              <a:ea typeface="Gulim" pitchFamily="32" charset="-127"/>
              <a:cs typeface="ヒラギノ角ゴ Pro W3" charset="0"/>
            </a:endParaRPr>
          </a:p>
          <a:p>
            <a:pPr marL="457200" indent="-457200">
              <a:lnSpc>
                <a:spcPct val="90000"/>
              </a:lnSpc>
              <a:spcBef>
                <a:spcPts val="400"/>
              </a:spcBef>
              <a:buAutoNum type="arabicPlain" startAt="2015"/>
            </a:pP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   </a:t>
            </a:r>
            <a:r>
              <a:rPr lang="en-U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 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BJR Makedonija (1 Juli) </a:t>
            </a:r>
            <a:endParaRPr lang="en-US" altLang="en-US" sz="2400" dirty="0" smtClean="0">
              <a:solidFill>
                <a:schemeClr val="accent1">
                  <a:lumMod val="75000"/>
                </a:schemeClr>
              </a:solidFill>
              <a:ea typeface="Gulim" pitchFamily="32" charset="-127"/>
              <a:cs typeface="ヒラギノ角ゴ Pro W3" charset="0"/>
            </a:endParaRPr>
          </a:p>
          <a:p>
            <a:pPr marL="457200" indent="-457200">
              <a:lnSpc>
                <a:spcPct val="90000"/>
              </a:lnSpc>
              <a:spcBef>
                <a:spcPts val="400"/>
              </a:spcBef>
              <a:buAutoNum type="arabicPlain" startAt="2015"/>
            </a:pPr>
            <a:r>
              <a:rPr lang="en-GB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     </a:t>
            </a:r>
            <a:r>
              <a:rPr lang="sr-Latn-RS" altLang="en-US" sz="2400" dirty="0" smtClean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Republika Srbija (1. februar)</a:t>
            </a: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ea typeface="Gulim" pitchFamily="32" charset="-127"/>
                <a:cs typeface="ヒラギノ角ゴ Pro W3" charset="0"/>
              </a:rPr>
              <a:t>	</a:t>
            </a:r>
            <a:r>
              <a:rPr lang="en-GB" altLang="en-US" sz="2400" i="1" dirty="0">
                <a:solidFill>
                  <a:srgbClr val="C00000"/>
                </a:solidFill>
                <a:ea typeface="Gulim" pitchFamily="32" charset="-127"/>
                <a:cs typeface="ヒラギノ角ゴ Pro W3" charset="0"/>
              </a:rPr>
              <a:t>	</a:t>
            </a: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sr-Latn-RS" altLang="en-US" sz="2000" i="1" dirty="0" smtClean="0">
                <a:solidFill>
                  <a:srgbClr val="C00000"/>
                </a:solidFill>
                <a:ea typeface="Gulim" pitchFamily="32" charset="-127"/>
                <a:cs typeface="ヒラギノ角ゴ Pro W3" charset="0"/>
              </a:rPr>
              <a:t>2021        Ujedinjeno Kraljevstvo (1. januar)</a:t>
            </a: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sr-Latn-RS" altLang="en-US" sz="2800" i="1" dirty="0" smtClean="0">
                <a:solidFill>
                  <a:srgbClr val="C00000"/>
                </a:solidFill>
                <a:ea typeface="Gulim" pitchFamily="32" charset="-127"/>
                <a:cs typeface="ヒラギノ角ゴ Pro W3" charset="0"/>
              </a:rPr>
              <a:t>Pristupanje Konvencijama uslov za pristupanje EU</a:t>
            </a:r>
            <a:endParaRPr lang="en-GB" altLang="en-US" sz="2800" i="1" dirty="0">
              <a:solidFill>
                <a:srgbClr val="0F5494"/>
              </a:solidFill>
              <a:ea typeface="Gulim" pitchFamily="32" charset="-127"/>
              <a:cs typeface="ヒラギノ角ゴ Pro W3" charset="0"/>
            </a:endParaRP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pt-PT" altLang="en-US" sz="2000" i="1" dirty="0">
                <a:solidFill>
                  <a:srgbClr val="0F5494"/>
                </a:solidFill>
                <a:ea typeface="Gulim" pitchFamily="32" charset="-127"/>
                <a:cs typeface="ヒラギノ角ゴ Pro W3" charset="0"/>
              </a:rPr>
              <a:t>		</a:t>
            </a:r>
            <a:endParaRPr lang="en-GB" altLang="en-US" sz="2000" i="1" dirty="0">
              <a:solidFill>
                <a:srgbClr val="0F5494"/>
              </a:solidFill>
              <a:ea typeface="Gulim" pitchFamily="32" charset="-127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77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404813"/>
            <a:ext cx="8208911" cy="556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33371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512807"/>
            <a:ext cx="82879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RS" altLang="en-US" sz="3200" b="1" dirty="0" smtClean="0">
                <a:solidFill>
                  <a:srgbClr val="0F5494"/>
                </a:solidFill>
                <a:latin typeface="+mj-lt"/>
              </a:rPr>
              <a:t>OPŠTI USLOVI ZA PRISTUPANJE KONVENCIJAMA</a:t>
            </a:r>
            <a:endParaRPr lang="en-US" altLang="en-US" sz="3200" b="1" dirty="0">
              <a:solidFill>
                <a:srgbClr val="0F5494"/>
              </a:solidFill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869599"/>
            <a:ext cx="9144000" cy="2934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Sposobnost primene propisa</a:t>
            </a:r>
            <a:r>
              <a:rPr lang="en-U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:</a:t>
            </a:r>
            <a:endParaRPr lang="en-US" altLang="en-US" sz="2400" i="1" dirty="0">
              <a:solidFill>
                <a:srgbClr val="0F54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>
              <a:spcBef>
                <a:spcPts val="500"/>
              </a:spcBef>
            </a:pPr>
            <a:endParaRPr lang="en-US" altLang="en-US" sz="2400" i="1" dirty="0">
              <a:solidFill>
                <a:srgbClr val="0F54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>
              <a:spcBef>
                <a:spcPts val="500"/>
              </a:spcBef>
            </a:pPr>
            <a:r>
              <a:rPr lang="en-US" altLang="en-US" sz="2400" i="1" dirty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	- 	</a:t>
            </a: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promena nacionalnih propisa</a:t>
            </a:r>
            <a:r>
              <a:rPr lang="en-U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;</a:t>
            </a:r>
            <a:endParaRPr lang="en-US" altLang="en-US" sz="2400" i="1" dirty="0">
              <a:solidFill>
                <a:srgbClr val="0F54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>
              <a:spcBef>
                <a:spcPts val="500"/>
              </a:spcBef>
            </a:pPr>
            <a:r>
              <a:rPr lang="en-US" altLang="en-US" sz="2400" i="1" dirty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	- 	</a:t>
            </a: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uspostavljanje administrativne 				strukture</a:t>
            </a:r>
            <a:r>
              <a:rPr lang="en-U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;</a:t>
            </a:r>
            <a:endParaRPr lang="en-US" altLang="en-US" sz="2400" i="1" dirty="0">
              <a:solidFill>
                <a:srgbClr val="0F54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>
              <a:spcBef>
                <a:spcPts val="500"/>
              </a:spcBef>
            </a:pPr>
            <a:r>
              <a:rPr lang="en-US" altLang="en-US" sz="2400" i="1" dirty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	- 	</a:t>
            </a: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implementacija </a:t>
            </a:r>
            <a:r>
              <a:rPr lang="en-U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New </a:t>
            </a:r>
            <a:r>
              <a:rPr lang="en-US" altLang="en-US" sz="2400" i="1" dirty="0" err="1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Computerised</a:t>
            </a:r>
            <a:r>
              <a:rPr lang="en-US" altLang="en-US" sz="2400" i="1" dirty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			        </a:t>
            </a:r>
            <a:r>
              <a:rPr lang="en-U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Transit System</a:t>
            </a: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(NCTS</a:t>
            </a:r>
            <a:r>
              <a:rPr lang="en-US" altLang="en-US" sz="2400" i="1" dirty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).  </a:t>
            </a:r>
          </a:p>
        </p:txBody>
      </p:sp>
    </p:spTree>
    <p:extLst>
      <p:ext uri="{BB962C8B-B14F-4D97-AF65-F5344CB8AC3E}">
        <p14:creationId xmlns:p14="http://schemas.microsoft.com/office/powerpoint/2010/main" val="65021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512807"/>
            <a:ext cx="82879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RS" altLang="en-US" sz="3200" b="1" dirty="0" smtClean="0">
                <a:solidFill>
                  <a:srgbClr val="0F5494"/>
                </a:solidFill>
                <a:latin typeface="+mj-lt"/>
              </a:rPr>
              <a:t>OPŠTI USLOVI ZA PRISTUPANJE KONVENCIJAMA</a:t>
            </a:r>
            <a:endParaRPr lang="en-US" altLang="en-US" sz="3200" b="1" dirty="0">
              <a:solidFill>
                <a:srgbClr val="0F5494"/>
              </a:solidFill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869599"/>
            <a:ext cx="9144000" cy="4298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Jedna godina primene NCTS na nacionalnom nivou pre pristupanja Konvencijama</a:t>
            </a:r>
          </a:p>
          <a:p>
            <a:pPr marL="285750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altLang="en-US" sz="2400" i="1" dirty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Provera ispunjenosti uslova</a:t>
            </a:r>
            <a:r>
              <a:rPr lang="en-U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:</a:t>
            </a:r>
            <a:endParaRPr lang="sr-Latn-RS" altLang="en-US" sz="2400" i="1" dirty="0" smtClean="0">
              <a:solidFill>
                <a:srgbClr val="0F54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marL="742950" lvl="1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Bar jedna monitoring misija</a:t>
            </a:r>
          </a:p>
          <a:p>
            <a:pPr marL="742950" lvl="1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Zakonodavstvo</a:t>
            </a:r>
          </a:p>
          <a:p>
            <a:pPr marL="742950" lvl="1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Organizacija </a:t>
            </a:r>
          </a:p>
          <a:p>
            <a:pPr marL="742950" lvl="1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IT sistem</a:t>
            </a:r>
          </a:p>
          <a:p>
            <a:pPr marL="742950" lvl="1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Pojednostavljenja</a:t>
            </a:r>
          </a:p>
          <a:p>
            <a:pPr marL="742950" lvl="1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altLang="en-US" sz="2400" i="1" dirty="0" smtClean="0">
                <a:solidFill>
                  <a:srgbClr val="0F5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Sastanak sa privrednim društvima</a:t>
            </a:r>
            <a:endParaRPr lang="en-US" altLang="en-US" sz="2400" i="1" dirty="0">
              <a:solidFill>
                <a:srgbClr val="0F54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marL="285750" indent="-285750"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altLang="en-US" sz="2400" i="1" dirty="0">
              <a:solidFill>
                <a:srgbClr val="0F54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45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7" descr="j01958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188" y="2205038"/>
            <a:ext cx="2687637" cy="276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39051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2 - AT - implementation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EB0938F7C9B34C973CDF1ED0F140FF" ma:contentTypeVersion="0" ma:contentTypeDescription="Vytvoří nový dokument" ma:contentTypeScope="" ma:versionID="979980bb832885443cfad8ba2e60ec3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5030a4fb49af6ac1945304746faa32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F14B59-9943-4400-B6D1-0FAF8C0A05EB}">
  <ds:schemaRefs>
    <ds:schemaRef ds:uri="http://purl.org/dc/terms/"/>
    <ds:schemaRef ds:uri="http://schemas.microsoft.com/office/infopath/2007/PartnerControls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6D55DAF-2266-4ADC-9D6A-8A0E295710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C4F6E20-3F59-4587-A4E9-3C437CC576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2012 - AT - implementation</Template>
  <TotalTime>8199</TotalTime>
  <Words>173</Words>
  <Application>Microsoft Office PowerPoint</Application>
  <PresentationFormat>On-screen Show (4:3)</PresentationFormat>
  <Paragraphs>56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Gulim</vt:lpstr>
      <vt:lpstr>Arial</vt:lpstr>
      <vt:lpstr>Calibri</vt:lpstr>
      <vt:lpstr>Georgia</vt:lpstr>
      <vt:lpstr>Verdana</vt:lpstr>
      <vt:lpstr>Wingdings</vt:lpstr>
      <vt:lpstr>ヒラギノ角ゴ Pro W3</vt:lpstr>
      <vt:lpstr>2012 - AT - implementation</vt:lpstr>
      <vt:lpstr> KONVENCIJI O ZAJEDNIČKOM TRANZITNOM POSTUPKU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František Šíma</dc:creator>
  <cp:lastModifiedBy>Olga Protic</cp:lastModifiedBy>
  <cp:revision>335</cp:revision>
  <cp:lastPrinted>2012-03-29T05:49:15Z</cp:lastPrinted>
  <dcterms:created xsi:type="dcterms:W3CDTF">2012-04-12T12:50:32Z</dcterms:created>
  <dcterms:modified xsi:type="dcterms:W3CDTF">2021-03-01T13:16:54Z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0x010100D6EB0938F7C9B34C973CDF1ED0F140FF</vt:lpwstr>
  </property>
</Properties>
</file>